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8"/>
  </p:notesMasterIdLst>
  <p:handoutMasterIdLst>
    <p:handoutMasterId r:id="rId29"/>
  </p:handoutMasterIdLst>
  <p:sldIdLst>
    <p:sldId id="256" r:id="rId5"/>
    <p:sldId id="257" r:id="rId6"/>
    <p:sldId id="269" r:id="rId7"/>
    <p:sldId id="287" r:id="rId8"/>
    <p:sldId id="270" r:id="rId9"/>
    <p:sldId id="271" r:id="rId10"/>
    <p:sldId id="288" r:id="rId11"/>
    <p:sldId id="272" r:id="rId12"/>
    <p:sldId id="289" r:id="rId13"/>
    <p:sldId id="274" r:id="rId14"/>
    <p:sldId id="273" r:id="rId15"/>
    <p:sldId id="278" r:id="rId16"/>
    <p:sldId id="279" r:id="rId17"/>
    <p:sldId id="280" r:id="rId18"/>
    <p:sldId id="281" r:id="rId19"/>
    <p:sldId id="282" r:id="rId20"/>
    <p:sldId id="283" r:id="rId21"/>
    <p:sldId id="258" r:id="rId22"/>
    <p:sldId id="285" r:id="rId23"/>
    <p:sldId id="291" r:id="rId24"/>
    <p:sldId id="284" r:id="rId25"/>
    <p:sldId id="286" r:id="rId26"/>
    <p:sldId id="266" r:id="rId27"/>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54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912503"/>
    <a:srgbClr val="FF33CC"/>
    <a:srgbClr val="1084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3033" autoAdjust="0"/>
  </p:normalViewPr>
  <p:slideViewPr>
    <p:cSldViewPr snapToGrid="0" showGuides="1">
      <p:cViewPr varScale="1">
        <p:scale>
          <a:sx n="86" d="100"/>
          <a:sy n="86" d="100"/>
        </p:scale>
        <p:origin x="696" y="60"/>
      </p:cViewPr>
      <p:guideLst>
        <p:guide orient="horz" pos="2160"/>
        <p:guide pos="3545"/>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p:scale>
          <a:sx n="75" d="100"/>
          <a:sy n="75" d="100"/>
        </p:scale>
        <p:origin x="4092" y="51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BF3FD2-CA74-46CC-9650-A4C82878C480}" type="doc">
      <dgm:prSet loTypeId="urn:microsoft.com/office/officeart/2005/8/layout/vList3" loCatId="list" qsTypeId="urn:microsoft.com/office/officeart/2005/8/quickstyle/3d1" qsCatId="3D" csTypeId="urn:microsoft.com/office/officeart/2005/8/colors/accent2_2" csCatId="accent2" phldr="1"/>
      <dgm:spPr/>
    </dgm:pt>
    <dgm:pt modelId="{1F3DF239-C97F-4635-A3FC-70AE0DE2A65C}">
      <dgm:prSet custT="1"/>
      <dgm:spPr>
        <a:solidFill>
          <a:schemeClr val="bg1"/>
        </a:solidFill>
        <a:ln>
          <a:solidFill>
            <a:srgbClr val="FFC000"/>
          </a:solidFill>
        </a:ln>
      </dgm:spPr>
      <dgm:t>
        <a:bodyPr/>
        <a:lstStyle/>
        <a:p>
          <a:pPr algn="just"/>
          <a:r>
            <a:rPr lang="es-PE" sz="1600" dirty="0" smtClean="0">
              <a:solidFill>
                <a:schemeClr val="tx1"/>
              </a:solidFill>
              <a:latin typeface="Arial" panose="020B0604020202020204" pitchFamily="34" charset="0"/>
              <a:cs typeface="Arial" panose="020B0604020202020204" pitchFamily="34" charset="0"/>
            </a:rPr>
            <a:t>La adolescencia es una etapa caracterizada por ser transitoria en la cual se presentan cambios físicos, psíquicos, emocionales, religiosos, morales, sexuales, etc. En ocasiones, cuando la persona no se encuentra preparada para enfrentar dichos cambios, estos suelen ser bruscos y desencadenan inestabilidad, rebeldía y angustia o en los adolescentes; es así, que si estas conductas no son controladas pueden llegar a incrementarse y convertirse en conductas depresivas las cuales posiblemente generarán consecuencias fatales Loza, (2010).</a:t>
          </a:r>
          <a:endParaRPr lang="es-ES" sz="1600" dirty="0">
            <a:solidFill>
              <a:schemeClr val="tx1"/>
            </a:solidFill>
            <a:latin typeface="Arial" panose="020B0604020202020204" pitchFamily="34" charset="0"/>
            <a:cs typeface="Arial" panose="020B0604020202020204" pitchFamily="34" charset="0"/>
          </a:endParaRPr>
        </a:p>
      </dgm:t>
    </dgm:pt>
    <dgm:pt modelId="{DBBBE3AC-6C6F-4965-938A-B434279D8B8E}" type="parTrans" cxnId="{1B3CE863-5374-441C-A700-43B6665E1C0B}">
      <dgm:prSet/>
      <dgm:spPr/>
      <dgm:t>
        <a:bodyPr/>
        <a:lstStyle/>
        <a:p>
          <a:endParaRPr lang="es-ES"/>
        </a:p>
      </dgm:t>
    </dgm:pt>
    <dgm:pt modelId="{E421E1AF-A1BC-41D3-8CB2-933C44B22BD6}" type="sibTrans" cxnId="{1B3CE863-5374-441C-A700-43B6665E1C0B}">
      <dgm:prSet/>
      <dgm:spPr/>
      <dgm:t>
        <a:bodyPr/>
        <a:lstStyle/>
        <a:p>
          <a:endParaRPr lang="es-ES"/>
        </a:p>
      </dgm:t>
    </dgm:pt>
    <dgm:pt modelId="{DF43B260-D283-465B-B2D3-08A45CCADC86}">
      <dgm:prSet custT="1"/>
      <dgm:spPr>
        <a:solidFill>
          <a:schemeClr val="bg1"/>
        </a:solidFill>
        <a:ln>
          <a:solidFill>
            <a:srgbClr val="FFC000"/>
          </a:solidFill>
        </a:ln>
      </dgm:spPr>
      <dgm:t>
        <a:bodyPr/>
        <a:lstStyle/>
        <a:p>
          <a:pPr algn="just"/>
          <a:r>
            <a:rPr lang="es-PE" sz="1600" dirty="0" smtClean="0">
              <a:solidFill>
                <a:schemeClr val="tx1"/>
              </a:solidFill>
              <a:latin typeface="Arial" panose="020B0604020202020204" pitchFamily="34" charset="0"/>
              <a:cs typeface="Arial" panose="020B0604020202020204" pitchFamily="34" charset="0"/>
            </a:rPr>
            <a:t>Al hablar de depresión nos referimos a un trastorno de alto nivel de sufrimiento, pues interfiere con el normal funcionamiento en las diversas actividades cotidianas Asociación Americana de Psicología, (2005) y conlleva a la discapacidad Organización Mundial de La Salud, (1992). </a:t>
          </a:r>
          <a:endParaRPr lang="es-ES" sz="1600" dirty="0">
            <a:solidFill>
              <a:schemeClr val="tx1"/>
            </a:solidFill>
            <a:latin typeface="Arial" panose="020B0604020202020204" pitchFamily="34" charset="0"/>
            <a:cs typeface="Arial" panose="020B0604020202020204" pitchFamily="34" charset="0"/>
          </a:endParaRPr>
        </a:p>
      </dgm:t>
    </dgm:pt>
    <dgm:pt modelId="{20D8FB13-40FD-40FC-8E79-1BEEE4FD1F31}" type="parTrans" cxnId="{7D245D7A-77B4-4041-845F-1D777C382EB2}">
      <dgm:prSet/>
      <dgm:spPr/>
      <dgm:t>
        <a:bodyPr/>
        <a:lstStyle/>
        <a:p>
          <a:endParaRPr lang="es-ES"/>
        </a:p>
      </dgm:t>
    </dgm:pt>
    <dgm:pt modelId="{CF58A718-9F21-499E-A1EE-63C7DD6D0B43}" type="sibTrans" cxnId="{7D245D7A-77B4-4041-845F-1D777C382EB2}">
      <dgm:prSet/>
      <dgm:spPr/>
      <dgm:t>
        <a:bodyPr/>
        <a:lstStyle/>
        <a:p>
          <a:endParaRPr lang="es-ES"/>
        </a:p>
      </dgm:t>
    </dgm:pt>
    <dgm:pt modelId="{DE3BE453-18E5-42AF-8452-834701AF84EB}">
      <dgm:prSet custT="1"/>
      <dgm:spPr>
        <a:solidFill>
          <a:schemeClr val="bg1"/>
        </a:solidFill>
      </dgm:spPr>
      <dgm:t>
        <a:bodyPr/>
        <a:lstStyle/>
        <a:p>
          <a:pPr algn="just"/>
          <a:r>
            <a:rPr lang="es-PE" sz="1600" dirty="0" smtClean="0">
              <a:solidFill>
                <a:schemeClr val="tx1"/>
              </a:solidFill>
              <a:latin typeface="Arial" panose="020B0604020202020204" pitchFamily="34" charset="0"/>
              <a:cs typeface="Arial" panose="020B0604020202020204" pitchFamily="34" charset="0"/>
            </a:rPr>
            <a:t>La familia es un proceso de socialización que incumbe a padres e hijos, este proceso de socialización familiar y sus efectos en la personalidad del adolescente, han sido objeto de preocupación constantes de los psicólogos y pedagogos de diferentes orientaciones y perspectivas Los padres, intencionadamente o no, son la fuerza más poderosa en la vida de sus hijos (</a:t>
          </a:r>
          <a:r>
            <a:rPr lang="es-PE" sz="1600" dirty="0" err="1" smtClean="0">
              <a:solidFill>
                <a:schemeClr val="tx1"/>
              </a:solidFill>
              <a:latin typeface="Arial" panose="020B0604020202020204" pitchFamily="34" charset="0"/>
              <a:cs typeface="Arial" panose="020B0604020202020204" pitchFamily="34" charset="0"/>
            </a:rPr>
            <a:t>Silverman</a:t>
          </a:r>
          <a:r>
            <a:rPr lang="es-PE" sz="1600" dirty="0" smtClean="0">
              <a:solidFill>
                <a:schemeClr val="tx1"/>
              </a:solidFill>
              <a:latin typeface="Arial" panose="020B0604020202020204" pitchFamily="34" charset="0"/>
              <a:cs typeface="Arial" panose="020B0604020202020204" pitchFamily="34" charset="0"/>
            </a:rPr>
            <a:t>, 1991, citado en Pons y </a:t>
          </a:r>
          <a:r>
            <a:rPr lang="es-PE" sz="1600" dirty="0" err="1" smtClean="0">
              <a:solidFill>
                <a:schemeClr val="tx1"/>
              </a:solidFill>
              <a:latin typeface="Arial" panose="020B0604020202020204" pitchFamily="34" charset="0"/>
              <a:cs typeface="Arial" panose="020B0604020202020204" pitchFamily="34" charset="0"/>
            </a:rPr>
            <a:t>Berjano</a:t>
          </a:r>
          <a:r>
            <a:rPr lang="es-PE" sz="1600" dirty="0" smtClean="0">
              <a:solidFill>
                <a:schemeClr val="tx1"/>
              </a:solidFill>
              <a:latin typeface="Arial" panose="020B0604020202020204" pitchFamily="34" charset="0"/>
              <a:cs typeface="Arial" panose="020B0604020202020204" pitchFamily="34" charset="0"/>
            </a:rPr>
            <a:t>, 1997).</a:t>
          </a:r>
          <a:endParaRPr lang="es-ES" sz="1600" dirty="0">
            <a:solidFill>
              <a:schemeClr val="tx1"/>
            </a:solidFill>
            <a:latin typeface="Arial" panose="020B0604020202020204" pitchFamily="34" charset="0"/>
            <a:cs typeface="Arial" panose="020B0604020202020204" pitchFamily="34" charset="0"/>
          </a:endParaRPr>
        </a:p>
      </dgm:t>
    </dgm:pt>
    <dgm:pt modelId="{31A2ED0E-D91D-4139-B4C2-99E5412D5F30}" type="sibTrans" cxnId="{5B39D2C6-B4A2-4C05-AE47-9E45225A2C77}">
      <dgm:prSet/>
      <dgm:spPr/>
      <dgm:t>
        <a:bodyPr/>
        <a:lstStyle/>
        <a:p>
          <a:endParaRPr lang="es-ES" sz="1200"/>
        </a:p>
      </dgm:t>
    </dgm:pt>
    <dgm:pt modelId="{EEE30F48-7E3A-4E8E-AD3B-B9A4B322BCCC}" type="parTrans" cxnId="{5B39D2C6-B4A2-4C05-AE47-9E45225A2C77}">
      <dgm:prSet/>
      <dgm:spPr/>
      <dgm:t>
        <a:bodyPr/>
        <a:lstStyle/>
        <a:p>
          <a:endParaRPr lang="es-ES" sz="1200"/>
        </a:p>
      </dgm:t>
    </dgm:pt>
    <dgm:pt modelId="{E0663CC6-84FE-48EB-AA0E-A1C48888E1C1}" type="pres">
      <dgm:prSet presAssocID="{06BF3FD2-CA74-46CC-9650-A4C82878C480}" presName="linearFlow" presStyleCnt="0">
        <dgm:presLayoutVars>
          <dgm:dir/>
          <dgm:resizeHandles val="exact"/>
        </dgm:presLayoutVars>
      </dgm:prSet>
      <dgm:spPr/>
    </dgm:pt>
    <dgm:pt modelId="{2E0CF475-4A20-4F90-990D-546842A39198}" type="pres">
      <dgm:prSet presAssocID="{DE3BE453-18E5-42AF-8452-834701AF84EB}" presName="composite" presStyleCnt="0"/>
      <dgm:spPr/>
    </dgm:pt>
    <dgm:pt modelId="{C4B3F73A-6BA8-4970-ABAD-3C5897AEBB8C}" type="pres">
      <dgm:prSet presAssocID="{DE3BE453-18E5-42AF-8452-834701AF84EB}" presName="imgShp" presStyleLbl="fgImgPlace1" presStyleIdx="0" presStyleCnt="3" custScaleX="85052" custLinFactNeighborX="-71386" custLinFactNeighborY="3489"/>
      <dgm:spPr/>
    </dgm:pt>
    <dgm:pt modelId="{020857FA-9A81-4641-B6CC-1D4C6B3F5394}" type="pres">
      <dgm:prSet presAssocID="{DE3BE453-18E5-42AF-8452-834701AF84EB}" presName="txShp" presStyleLbl="node1" presStyleIdx="0" presStyleCnt="3" custScaleX="119189" custScaleY="160399">
        <dgm:presLayoutVars>
          <dgm:bulletEnabled val="1"/>
        </dgm:presLayoutVars>
      </dgm:prSet>
      <dgm:spPr/>
      <dgm:t>
        <a:bodyPr/>
        <a:lstStyle/>
        <a:p>
          <a:endParaRPr lang="es-ES"/>
        </a:p>
      </dgm:t>
    </dgm:pt>
    <dgm:pt modelId="{C7138947-7F43-41A5-B4BE-B42B03A47339}" type="pres">
      <dgm:prSet presAssocID="{31A2ED0E-D91D-4139-B4C2-99E5412D5F30}" presName="spacing" presStyleCnt="0"/>
      <dgm:spPr/>
    </dgm:pt>
    <dgm:pt modelId="{23850741-38FB-4DEC-9D2A-0182E0831CA1}" type="pres">
      <dgm:prSet presAssocID="{1F3DF239-C97F-4635-A3FC-70AE0DE2A65C}" presName="composite" presStyleCnt="0"/>
      <dgm:spPr/>
    </dgm:pt>
    <dgm:pt modelId="{D531A219-7E99-4E28-AC47-01CC5641C876}" type="pres">
      <dgm:prSet presAssocID="{1F3DF239-C97F-4635-A3FC-70AE0DE2A65C}" presName="imgShp" presStyleLbl="fgImgPlace1" presStyleIdx="1" presStyleCnt="3" custLinFactNeighborX="-89570" custLinFactNeighborY="-7407"/>
      <dgm:spPr/>
    </dgm:pt>
    <dgm:pt modelId="{63FA7F6E-CCF5-44F9-8A04-1D90EF52E77E}" type="pres">
      <dgm:prSet presAssocID="{1F3DF239-C97F-4635-A3FC-70AE0DE2A65C}" presName="txShp" presStyleLbl="node1" presStyleIdx="1" presStyleCnt="3" custScaleX="118940" custScaleY="161541" custLinFactNeighborX="448" custLinFactNeighborY="4695">
        <dgm:presLayoutVars>
          <dgm:bulletEnabled val="1"/>
        </dgm:presLayoutVars>
      </dgm:prSet>
      <dgm:spPr/>
      <dgm:t>
        <a:bodyPr/>
        <a:lstStyle/>
        <a:p>
          <a:endParaRPr lang="es-ES"/>
        </a:p>
      </dgm:t>
    </dgm:pt>
    <dgm:pt modelId="{E13C96B3-B216-4296-AB61-DA681998D16D}" type="pres">
      <dgm:prSet presAssocID="{E421E1AF-A1BC-41D3-8CB2-933C44B22BD6}" presName="spacing" presStyleCnt="0"/>
      <dgm:spPr/>
    </dgm:pt>
    <dgm:pt modelId="{9A8620AD-D85B-4CC4-A783-474F425A90FC}" type="pres">
      <dgm:prSet presAssocID="{DF43B260-D283-465B-B2D3-08A45CCADC86}" presName="composite" presStyleCnt="0"/>
      <dgm:spPr/>
    </dgm:pt>
    <dgm:pt modelId="{BDAFBA78-AA9E-4394-BC9F-DF510D9A28B3}" type="pres">
      <dgm:prSet presAssocID="{DF43B260-D283-465B-B2D3-08A45CCADC86}" presName="imgShp" presStyleLbl="fgImgPlace1" presStyleIdx="2" presStyleCnt="3" custLinFactNeighborX="-90874" custLinFactNeighborY="-2113"/>
      <dgm:spPr/>
    </dgm:pt>
    <dgm:pt modelId="{8A62F616-E156-4231-B86A-C93A21CD3D6C}" type="pres">
      <dgm:prSet presAssocID="{DF43B260-D283-465B-B2D3-08A45CCADC86}" presName="txShp" presStyleLbl="node1" presStyleIdx="2" presStyleCnt="3" custScaleX="119084" custScaleY="136879">
        <dgm:presLayoutVars>
          <dgm:bulletEnabled val="1"/>
        </dgm:presLayoutVars>
      </dgm:prSet>
      <dgm:spPr/>
      <dgm:t>
        <a:bodyPr/>
        <a:lstStyle/>
        <a:p>
          <a:endParaRPr lang="es-ES"/>
        </a:p>
      </dgm:t>
    </dgm:pt>
  </dgm:ptLst>
  <dgm:cxnLst>
    <dgm:cxn modelId="{1B3CE863-5374-441C-A700-43B6665E1C0B}" srcId="{06BF3FD2-CA74-46CC-9650-A4C82878C480}" destId="{1F3DF239-C97F-4635-A3FC-70AE0DE2A65C}" srcOrd="1" destOrd="0" parTransId="{DBBBE3AC-6C6F-4965-938A-B434279D8B8E}" sibTransId="{E421E1AF-A1BC-41D3-8CB2-933C44B22BD6}"/>
    <dgm:cxn modelId="{5B39D2C6-B4A2-4C05-AE47-9E45225A2C77}" srcId="{06BF3FD2-CA74-46CC-9650-A4C82878C480}" destId="{DE3BE453-18E5-42AF-8452-834701AF84EB}" srcOrd="0" destOrd="0" parTransId="{EEE30F48-7E3A-4E8E-AD3B-B9A4B322BCCC}" sibTransId="{31A2ED0E-D91D-4139-B4C2-99E5412D5F30}"/>
    <dgm:cxn modelId="{7D245D7A-77B4-4041-845F-1D777C382EB2}" srcId="{06BF3FD2-CA74-46CC-9650-A4C82878C480}" destId="{DF43B260-D283-465B-B2D3-08A45CCADC86}" srcOrd="2" destOrd="0" parTransId="{20D8FB13-40FD-40FC-8E79-1BEEE4FD1F31}" sibTransId="{CF58A718-9F21-499E-A1EE-63C7DD6D0B43}"/>
    <dgm:cxn modelId="{A2EAC028-3D98-4874-AED8-09D26E19A706}" type="presOf" srcId="{DF43B260-D283-465B-B2D3-08A45CCADC86}" destId="{8A62F616-E156-4231-B86A-C93A21CD3D6C}" srcOrd="0" destOrd="0" presId="urn:microsoft.com/office/officeart/2005/8/layout/vList3"/>
    <dgm:cxn modelId="{8CA2F9E3-275A-4637-8039-C3E7277DBCB0}" type="presOf" srcId="{1F3DF239-C97F-4635-A3FC-70AE0DE2A65C}" destId="{63FA7F6E-CCF5-44F9-8A04-1D90EF52E77E}" srcOrd="0" destOrd="0" presId="urn:microsoft.com/office/officeart/2005/8/layout/vList3"/>
    <dgm:cxn modelId="{71861DF9-5BB1-4A82-9277-6AF98DDDF78D}" type="presOf" srcId="{DE3BE453-18E5-42AF-8452-834701AF84EB}" destId="{020857FA-9A81-4641-B6CC-1D4C6B3F5394}" srcOrd="0" destOrd="0" presId="urn:microsoft.com/office/officeart/2005/8/layout/vList3"/>
    <dgm:cxn modelId="{43498929-4E4B-4F04-910F-7DDB17AF2520}" type="presOf" srcId="{06BF3FD2-CA74-46CC-9650-A4C82878C480}" destId="{E0663CC6-84FE-48EB-AA0E-A1C48888E1C1}" srcOrd="0" destOrd="0" presId="urn:microsoft.com/office/officeart/2005/8/layout/vList3"/>
    <dgm:cxn modelId="{99A218C8-5DA7-4E5A-810E-05539814530C}" type="presParOf" srcId="{E0663CC6-84FE-48EB-AA0E-A1C48888E1C1}" destId="{2E0CF475-4A20-4F90-990D-546842A39198}" srcOrd="0" destOrd="0" presId="urn:microsoft.com/office/officeart/2005/8/layout/vList3"/>
    <dgm:cxn modelId="{E494002D-7EC0-4D89-82C3-2E1691C5DC18}" type="presParOf" srcId="{2E0CF475-4A20-4F90-990D-546842A39198}" destId="{C4B3F73A-6BA8-4970-ABAD-3C5897AEBB8C}" srcOrd="0" destOrd="0" presId="urn:microsoft.com/office/officeart/2005/8/layout/vList3"/>
    <dgm:cxn modelId="{332CFE36-BA60-4D52-8F9A-BDF26CCA7D7F}" type="presParOf" srcId="{2E0CF475-4A20-4F90-990D-546842A39198}" destId="{020857FA-9A81-4641-B6CC-1D4C6B3F5394}" srcOrd="1" destOrd="0" presId="urn:microsoft.com/office/officeart/2005/8/layout/vList3"/>
    <dgm:cxn modelId="{3E6DFAD3-D9C8-4BF5-89C8-AEA1303492B8}" type="presParOf" srcId="{E0663CC6-84FE-48EB-AA0E-A1C48888E1C1}" destId="{C7138947-7F43-41A5-B4BE-B42B03A47339}" srcOrd="1" destOrd="0" presId="urn:microsoft.com/office/officeart/2005/8/layout/vList3"/>
    <dgm:cxn modelId="{BFD4F22F-1A8E-4362-BFE0-D8670FA716FB}" type="presParOf" srcId="{E0663CC6-84FE-48EB-AA0E-A1C48888E1C1}" destId="{23850741-38FB-4DEC-9D2A-0182E0831CA1}" srcOrd="2" destOrd="0" presId="urn:microsoft.com/office/officeart/2005/8/layout/vList3"/>
    <dgm:cxn modelId="{3575EA0A-FCD9-4AAE-8869-344EDBEF1243}" type="presParOf" srcId="{23850741-38FB-4DEC-9D2A-0182E0831CA1}" destId="{D531A219-7E99-4E28-AC47-01CC5641C876}" srcOrd="0" destOrd="0" presId="urn:microsoft.com/office/officeart/2005/8/layout/vList3"/>
    <dgm:cxn modelId="{B789BFCB-B3DC-43CA-B4A8-6985A6462947}" type="presParOf" srcId="{23850741-38FB-4DEC-9D2A-0182E0831CA1}" destId="{63FA7F6E-CCF5-44F9-8A04-1D90EF52E77E}" srcOrd="1" destOrd="0" presId="urn:microsoft.com/office/officeart/2005/8/layout/vList3"/>
    <dgm:cxn modelId="{DF1998DA-9005-43D4-A1BA-55F4CE849BD0}" type="presParOf" srcId="{E0663CC6-84FE-48EB-AA0E-A1C48888E1C1}" destId="{E13C96B3-B216-4296-AB61-DA681998D16D}" srcOrd="3" destOrd="0" presId="urn:microsoft.com/office/officeart/2005/8/layout/vList3"/>
    <dgm:cxn modelId="{807AEADD-46E2-4304-AACD-F4F434ECA5D0}" type="presParOf" srcId="{E0663CC6-84FE-48EB-AA0E-A1C48888E1C1}" destId="{9A8620AD-D85B-4CC4-A783-474F425A90FC}" srcOrd="4" destOrd="0" presId="urn:microsoft.com/office/officeart/2005/8/layout/vList3"/>
    <dgm:cxn modelId="{3615C880-0AAA-4757-8FD3-EC9AB6BF0A67}" type="presParOf" srcId="{9A8620AD-D85B-4CC4-A783-474F425A90FC}" destId="{BDAFBA78-AA9E-4394-BC9F-DF510D9A28B3}" srcOrd="0" destOrd="0" presId="urn:microsoft.com/office/officeart/2005/8/layout/vList3"/>
    <dgm:cxn modelId="{E06781CE-5980-46ED-8C94-7CC6CD02A7D6}" type="presParOf" srcId="{9A8620AD-D85B-4CC4-A783-474F425A90FC}" destId="{8A62F616-E156-4231-B86A-C93A21CD3D6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857FA-9A81-4641-B6CC-1D4C6B3F5394}">
      <dsp:nvSpPr>
        <dsp:cNvPr id="0" name=""/>
        <dsp:cNvSpPr/>
      </dsp:nvSpPr>
      <dsp:spPr>
        <a:xfrm rot="10800000">
          <a:off x="1112708" y="227"/>
          <a:ext cx="8505011" cy="1860951"/>
        </a:xfrm>
        <a:prstGeom prst="homePlate">
          <a:avLst/>
        </a:prstGeom>
        <a:solidFill>
          <a:schemeClr val="bg1"/>
        </a:soli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11617" tIns="60960" rIns="113792" bIns="60960" numCol="1" spcCol="1270" anchor="ctr" anchorCtr="0">
          <a:noAutofit/>
        </a:bodyPr>
        <a:lstStyle/>
        <a:p>
          <a:pPr lvl="0" algn="just" defTabSz="711200">
            <a:lnSpc>
              <a:spcPct val="90000"/>
            </a:lnSpc>
            <a:spcBef>
              <a:spcPct val="0"/>
            </a:spcBef>
            <a:spcAft>
              <a:spcPct val="35000"/>
            </a:spcAft>
          </a:pPr>
          <a:r>
            <a:rPr lang="es-PE" sz="1600" kern="1200" dirty="0" smtClean="0">
              <a:solidFill>
                <a:schemeClr val="tx1"/>
              </a:solidFill>
              <a:latin typeface="Arial" panose="020B0604020202020204" pitchFamily="34" charset="0"/>
              <a:cs typeface="Arial" panose="020B0604020202020204" pitchFamily="34" charset="0"/>
            </a:rPr>
            <a:t>La familia es un proceso de socialización que incumbe a padres e hijos, este proceso de socialización familiar y sus efectos en la personalidad del adolescente, han sido objeto de preocupación constantes de los psicólogos y pedagogos de diferentes orientaciones y perspectivas Los padres, intencionadamente o no, son la fuerza más poderosa en la vida de sus hijos (</a:t>
          </a:r>
          <a:r>
            <a:rPr lang="es-PE" sz="1600" kern="1200" dirty="0" err="1" smtClean="0">
              <a:solidFill>
                <a:schemeClr val="tx1"/>
              </a:solidFill>
              <a:latin typeface="Arial" panose="020B0604020202020204" pitchFamily="34" charset="0"/>
              <a:cs typeface="Arial" panose="020B0604020202020204" pitchFamily="34" charset="0"/>
            </a:rPr>
            <a:t>Silverman</a:t>
          </a:r>
          <a:r>
            <a:rPr lang="es-PE" sz="1600" kern="1200" dirty="0" smtClean="0">
              <a:solidFill>
                <a:schemeClr val="tx1"/>
              </a:solidFill>
              <a:latin typeface="Arial" panose="020B0604020202020204" pitchFamily="34" charset="0"/>
              <a:cs typeface="Arial" panose="020B0604020202020204" pitchFamily="34" charset="0"/>
            </a:rPr>
            <a:t>, 1991, citado en Pons y </a:t>
          </a:r>
          <a:r>
            <a:rPr lang="es-PE" sz="1600" kern="1200" dirty="0" err="1" smtClean="0">
              <a:solidFill>
                <a:schemeClr val="tx1"/>
              </a:solidFill>
              <a:latin typeface="Arial" panose="020B0604020202020204" pitchFamily="34" charset="0"/>
              <a:cs typeface="Arial" panose="020B0604020202020204" pitchFamily="34" charset="0"/>
            </a:rPr>
            <a:t>Berjano</a:t>
          </a:r>
          <a:r>
            <a:rPr lang="es-PE" sz="1600" kern="1200" dirty="0" smtClean="0">
              <a:solidFill>
                <a:schemeClr val="tx1"/>
              </a:solidFill>
              <a:latin typeface="Arial" panose="020B0604020202020204" pitchFamily="34" charset="0"/>
              <a:cs typeface="Arial" panose="020B0604020202020204" pitchFamily="34" charset="0"/>
            </a:rPr>
            <a:t>, 1997).</a:t>
          </a:r>
          <a:endParaRPr lang="es-ES" sz="1600" kern="1200" dirty="0">
            <a:solidFill>
              <a:schemeClr val="tx1"/>
            </a:solidFill>
            <a:latin typeface="Arial" panose="020B0604020202020204" pitchFamily="34" charset="0"/>
            <a:cs typeface="Arial" panose="020B0604020202020204" pitchFamily="34" charset="0"/>
          </a:endParaRPr>
        </a:p>
      </dsp:txBody>
      <dsp:txXfrm rot="10800000">
        <a:off x="1577946" y="227"/>
        <a:ext cx="8039773" cy="1860951"/>
      </dsp:txXfrm>
    </dsp:sp>
    <dsp:sp modelId="{C4B3F73A-6BA8-4970-ABAD-3C5897AEBB8C}">
      <dsp:nvSpPr>
        <dsp:cNvPr id="0" name=""/>
        <dsp:cNvSpPr/>
      </dsp:nvSpPr>
      <dsp:spPr>
        <a:xfrm>
          <a:off x="475738" y="391081"/>
          <a:ext cx="986774" cy="1160201"/>
        </a:xfrm>
        <a:prstGeom prst="ellipse">
          <a:avLst/>
        </a:prstGeom>
        <a:gradFill rotWithShape="0">
          <a:gsLst>
            <a:gs pos="0">
              <a:schemeClr val="accent2">
                <a:tint val="50000"/>
                <a:hueOff val="0"/>
                <a:satOff val="0"/>
                <a:lumOff val="0"/>
                <a:alphaOff val="0"/>
                <a:shade val="100000"/>
                <a:satMod val="137000"/>
              </a:schemeClr>
            </a:gs>
            <a:gs pos="71000">
              <a:schemeClr val="accent2">
                <a:tint val="50000"/>
                <a:hueOff val="0"/>
                <a:satOff val="0"/>
                <a:lumOff val="0"/>
                <a:alphaOff val="0"/>
                <a:shade val="98000"/>
                <a:satMod val="137000"/>
              </a:schemeClr>
            </a:gs>
            <a:gs pos="100000">
              <a:schemeClr val="accent2">
                <a:tint val="50000"/>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3FA7F6E-CCF5-44F9-8A04-1D90EF52E77E}">
      <dsp:nvSpPr>
        <dsp:cNvPr id="0" name=""/>
        <dsp:cNvSpPr/>
      </dsp:nvSpPr>
      <dsp:spPr>
        <a:xfrm rot="10800000">
          <a:off x="1153560" y="2261979"/>
          <a:ext cx="8487243" cy="1874201"/>
        </a:xfrm>
        <a:prstGeom prst="homePlate">
          <a:avLst/>
        </a:prstGeom>
        <a:solidFill>
          <a:schemeClr val="bg1"/>
        </a:solidFill>
        <a:ln>
          <a:solidFill>
            <a:srgbClr val="FFC000"/>
          </a:solid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11617" tIns="60960" rIns="113792" bIns="60960" numCol="1" spcCol="1270" anchor="ctr" anchorCtr="0">
          <a:noAutofit/>
        </a:bodyPr>
        <a:lstStyle/>
        <a:p>
          <a:pPr lvl="0" algn="just" defTabSz="711200">
            <a:lnSpc>
              <a:spcPct val="90000"/>
            </a:lnSpc>
            <a:spcBef>
              <a:spcPct val="0"/>
            </a:spcBef>
            <a:spcAft>
              <a:spcPct val="35000"/>
            </a:spcAft>
          </a:pPr>
          <a:r>
            <a:rPr lang="es-PE" sz="1600" kern="1200" dirty="0" smtClean="0">
              <a:solidFill>
                <a:schemeClr val="tx1"/>
              </a:solidFill>
              <a:latin typeface="Arial" panose="020B0604020202020204" pitchFamily="34" charset="0"/>
              <a:cs typeface="Arial" panose="020B0604020202020204" pitchFamily="34" charset="0"/>
            </a:rPr>
            <a:t>La adolescencia es una etapa caracterizada por ser transitoria en la cual se presentan cambios físicos, psíquicos, emocionales, religiosos, morales, sexuales, etc. En ocasiones, cuando la persona no se encuentra preparada para enfrentar dichos cambios, estos suelen ser bruscos y desencadenan inestabilidad, rebeldía y angustia o en los adolescentes; es así, que si estas conductas no son controladas pueden llegar a incrementarse y convertirse en conductas depresivas las cuales posiblemente generarán consecuencias fatales Loza, (2010).</a:t>
          </a:r>
          <a:endParaRPr lang="es-ES" sz="1600" kern="1200" dirty="0">
            <a:solidFill>
              <a:schemeClr val="tx1"/>
            </a:solidFill>
            <a:latin typeface="Arial" panose="020B0604020202020204" pitchFamily="34" charset="0"/>
            <a:cs typeface="Arial" panose="020B0604020202020204" pitchFamily="34" charset="0"/>
          </a:endParaRPr>
        </a:p>
      </dsp:txBody>
      <dsp:txXfrm rot="10800000">
        <a:off x="1622110" y="2261979"/>
        <a:ext cx="8018693" cy="1874201"/>
      </dsp:txXfrm>
    </dsp:sp>
    <dsp:sp modelId="{D531A219-7E99-4E28-AC47-01CC5641C876}">
      <dsp:nvSpPr>
        <dsp:cNvPr id="0" name=""/>
        <dsp:cNvSpPr/>
      </dsp:nvSpPr>
      <dsp:spPr>
        <a:xfrm>
          <a:off x="178053" y="2478571"/>
          <a:ext cx="1160201" cy="1160201"/>
        </a:xfrm>
        <a:prstGeom prst="ellipse">
          <a:avLst/>
        </a:prstGeom>
        <a:gradFill rotWithShape="0">
          <a:gsLst>
            <a:gs pos="0">
              <a:schemeClr val="accent2">
                <a:tint val="50000"/>
                <a:hueOff val="0"/>
                <a:satOff val="0"/>
                <a:lumOff val="0"/>
                <a:alphaOff val="0"/>
                <a:shade val="100000"/>
                <a:satMod val="137000"/>
              </a:schemeClr>
            </a:gs>
            <a:gs pos="71000">
              <a:schemeClr val="accent2">
                <a:tint val="50000"/>
                <a:hueOff val="0"/>
                <a:satOff val="0"/>
                <a:lumOff val="0"/>
                <a:alphaOff val="0"/>
                <a:shade val="98000"/>
                <a:satMod val="137000"/>
              </a:schemeClr>
            </a:gs>
            <a:gs pos="100000">
              <a:schemeClr val="accent2">
                <a:tint val="50000"/>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8A62F616-E156-4231-B86A-C93A21CD3D6C}">
      <dsp:nvSpPr>
        <dsp:cNvPr id="0" name=""/>
        <dsp:cNvSpPr/>
      </dsp:nvSpPr>
      <dsp:spPr>
        <a:xfrm rot="10800000">
          <a:off x="1116454" y="4428037"/>
          <a:ext cx="8497519" cy="1588072"/>
        </a:xfrm>
        <a:prstGeom prst="homePlate">
          <a:avLst/>
        </a:prstGeom>
        <a:solidFill>
          <a:schemeClr val="bg1"/>
        </a:solidFill>
        <a:ln>
          <a:solidFill>
            <a:srgbClr val="FFC000"/>
          </a:solid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11617" tIns="60960" rIns="113792" bIns="60960" numCol="1" spcCol="1270" anchor="ctr" anchorCtr="0">
          <a:noAutofit/>
        </a:bodyPr>
        <a:lstStyle/>
        <a:p>
          <a:pPr lvl="0" algn="just" defTabSz="711200">
            <a:lnSpc>
              <a:spcPct val="90000"/>
            </a:lnSpc>
            <a:spcBef>
              <a:spcPct val="0"/>
            </a:spcBef>
            <a:spcAft>
              <a:spcPct val="35000"/>
            </a:spcAft>
          </a:pPr>
          <a:r>
            <a:rPr lang="es-PE" sz="1600" kern="1200" dirty="0" smtClean="0">
              <a:solidFill>
                <a:schemeClr val="tx1"/>
              </a:solidFill>
              <a:latin typeface="Arial" panose="020B0604020202020204" pitchFamily="34" charset="0"/>
              <a:cs typeface="Arial" panose="020B0604020202020204" pitchFamily="34" charset="0"/>
            </a:rPr>
            <a:t>Al hablar de depresión nos referimos a un trastorno de alto nivel de sufrimiento, pues interfiere con el normal funcionamiento en las diversas actividades cotidianas Asociación Americana de Psicología, (2005) y conlleva a la discapacidad Organización Mundial de La Salud, (1992). </a:t>
          </a:r>
          <a:endParaRPr lang="es-ES" sz="1600" kern="1200" dirty="0">
            <a:solidFill>
              <a:schemeClr val="tx1"/>
            </a:solidFill>
            <a:latin typeface="Arial" panose="020B0604020202020204" pitchFamily="34" charset="0"/>
            <a:cs typeface="Arial" panose="020B0604020202020204" pitchFamily="34" charset="0"/>
          </a:endParaRPr>
        </a:p>
      </dsp:txBody>
      <dsp:txXfrm rot="10800000">
        <a:off x="1513472" y="4428037"/>
        <a:ext cx="8100501" cy="1588072"/>
      </dsp:txXfrm>
    </dsp:sp>
    <dsp:sp modelId="{BDAFBA78-AA9E-4394-BC9F-DF510D9A28B3}">
      <dsp:nvSpPr>
        <dsp:cNvPr id="0" name=""/>
        <dsp:cNvSpPr/>
      </dsp:nvSpPr>
      <dsp:spPr>
        <a:xfrm>
          <a:off x="162924" y="4617457"/>
          <a:ext cx="1160201" cy="1160201"/>
        </a:xfrm>
        <a:prstGeom prst="ellipse">
          <a:avLst/>
        </a:prstGeom>
        <a:gradFill rotWithShape="0">
          <a:gsLst>
            <a:gs pos="0">
              <a:schemeClr val="accent2">
                <a:tint val="50000"/>
                <a:hueOff val="0"/>
                <a:satOff val="0"/>
                <a:lumOff val="0"/>
                <a:alphaOff val="0"/>
                <a:shade val="100000"/>
                <a:satMod val="137000"/>
              </a:schemeClr>
            </a:gs>
            <a:gs pos="71000">
              <a:schemeClr val="accent2">
                <a:tint val="50000"/>
                <a:hueOff val="0"/>
                <a:satOff val="0"/>
                <a:lumOff val="0"/>
                <a:alphaOff val="0"/>
                <a:shade val="98000"/>
                <a:satMod val="137000"/>
              </a:schemeClr>
            </a:gs>
            <a:gs pos="100000">
              <a:schemeClr val="accent2">
                <a:tint val="50000"/>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s-ES" dirty="0"/>
          </a:p>
        </p:txBody>
      </p:sp>
      <p:sp>
        <p:nvSpPr>
          <p:cNvPr id="3" name="Marcador de posición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690DC06B-AB08-4449-BBF2-D264D52BB5AA}" type="datetime1">
              <a:rPr lang="es-ES" smtClean="0"/>
              <a:pPr algn="r" rtl="0"/>
              <a:t>26/06/2019</a:t>
            </a:fld>
            <a:r>
              <a:rPr lang="es-ES" dirty="0" smtClean="0"/>
              <a:t>​</a:t>
            </a:r>
            <a:endParaRPr lang="es-ES" dirty="0"/>
          </a:p>
        </p:txBody>
      </p:sp>
      <p:sp>
        <p:nvSpPr>
          <p:cNvPr id="4" name="Marcador de posición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s-ES" dirty="0"/>
          </a:p>
        </p:txBody>
      </p:sp>
      <p:sp>
        <p:nvSpPr>
          <p:cNvPr id="5" name="Marcador de posición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es-ES" smtClean="0"/>
              <a:pPr algn="r" rtl="0"/>
              <a:t>‹Nº›</a:t>
            </a:fld>
            <a:endParaRPr lang="es-ES"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a:p>
        </p:txBody>
      </p:sp>
      <p:sp>
        <p:nvSpPr>
          <p:cNvPr id="3" name="Marcador de posición de fecha 2"/>
          <p:cNvSpPr>
            <a:spLocks noGrp="1"/>
          </p:cNvSpPr>
          <p:nvPr>
            <p:ph type="dt" idx="1"/>
          </p:nvPr>
        </p:nvSpPr>
        <p:spPr>
          <a:xfrm>
            <a:off x="3884613" y="0"/>
            <a:ext cx="2971800" cy="458788"/>
          </a:xfrm>
          <a:prstGeom prst="rect">
            <a:avLst/>
          </a:prstGeom>
        </p:spPr>
        <p:txBody>
          <a:bodyPr vert="horz" lIns="91440" tIns="45720" rIns="91440" bIns="45720" rtlCol="0"/>
          <a:lstStyle>
            <a:lvl1pPr algn="l" rtl="0">
              <a:defRPr sz="1200"/>
            </a:lvl1pPr>
          </a:lstStyle>
          <a:p>
            <a:pPr algn="r"/>
            <a:fld id="{093B6963-495A-4FE1-8B7F-59E549A2EEB6}" type="datetime1">
              <a:rPr lang="es-ES" smtClean="0"/>
              <a:pPr algn="r"/>
              <a:t>26/06/2019</a:t>
            </a:fld>
            <a:endParaRPr lang="es-ES" dirty="0"/>
          </a:p>
        </p:txBody>
      </p:sp>
      <p:sp>
        <p:nvSpPr>
          <p:cNvPr id="4" name="Marcador de posición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t>Haga clic para modificar el estilo de texto del patrón</a:t>
            </a:r>
          </a:p>
          <a:p>
            <a:pPr lvl="1" rtl="0"/>
            <a:r>
              <a:t>Segundo nivel</a:t>
            </a:r>
          </a:p>
          <a:p>
            <a:pPr lvl="2" rtl="0"/>
            <a:r>
              <a:t>Tercer nivel</a:t>
            </a:r>
          </a:p>
          <a:p>
            <a:pPr lvl="3" rtl="0"/>
            <a:r>
              <a:t>Cuarto nivel</a:t>
            </a:r>
          </a:p>
          <a:p>
            <a:pPr lvl="4" rtl="0"/>
            <a:r>
              <a:t>Quinto nivel</a:t>
            </a:r>
            <a:endParaRP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a:fld id="{0A3C37BE-C303-496D-B5CD-85F2937540FC}" type="slidenum">
              <a:rPr lang="es-ES" smtClean="0"/>
              <a:pPr algn="r"/>
              <a:t>‹Nº›</a:t>
            </a:fld>
            <a:endParaRPr lang="es-ES"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1</a:t>
            </a:fld>
            <a:endParaRPr lang="es-ES" dirty="0"/>
          </a:p>
        </p:txBody>
      </p:sp>
    </p:spTree>
    <p:extLst>
      <p:ext uri="{BB962C8B-B14F-4D97-AF65-F5344CB8AC3E}">
        <p14:creationId xmlns:p14="http://schemas.microsoft.com/office/powerpoint/2010/main" val="182991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2</a:t>
            </a:fld>
            <a:endParaRPr lang="es-ES" dirty="0"/>
          </a:p>
        </p:txBody>
      </p:sp>
    </p:spTree>
    <p:extLst>
      <p:ext uri="{BB962C8B-B14F-4D97-AF65-F5344CB8AC3E}">
        <p14:creationId xmlns:p14="http://schemas.microsoft.com/office/powerpoint/2010/main" val="1287274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18</a:t>
            </a:fld>
            <a:endParaRPr lang="es-ES" dirty="0"/>
          </a:p>
        </p:txBody>
      </p:sp>
    </p:spTree>
    <p:extLst>
      <p:ext uri="{BB962C8B-B14F-4D97-AF65-F5344CB8AC3E}">
        <p14:creationId xmlns:p14="http://schemas.microsoft.com/office/powerpoint/2010/main" val="2298072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19</a:t>
            </a:fld>
            <a:endParaRPr lang="es-ES" dirty="0"/>
          </a:p>
        </p:txBody>
      </p:sp>
    </p:spTree>
    <p:extLst>
      <p:ext uri="{BB962C8B-B14F-4D97-AF65-F5344CB8AC3E}">
        <p14:creationId xmlns:p14="http://schemas.microsoft.com/office/powerpoint/2010/main" val="1193649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20</a:t>
            </a:fld>
            <a:endParaRPr lang="es-ES" dirty="0"/>
          </a:p>
        </p:txBody>
      </p:sp>
    </p:spTree>
    <p:extLst>
      <p:ext uri="{BB962C8B-B14F-4D97-AF65-F5344CB8AC3E}">
        <p14:creationId xmlns:p14="http://schemas.microsoft.com/office/powerpoint/2010/main" val="1128117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21</a:t>
            </a:fld>
            <a:endParaRPr lang="es-ES" dirty="0"/>
          </a:p>
        </p:txBody>
      </p:sp>
    </p:spTree>
    <p:extLst>
      <p:ext uri="{BB962C8B-B14F-4D97-AF65-F5344CB8AC3E}">
        <p14:creationId xmlns:p14="http://schemas.microsoft.com/office/powerpoint/2010/main" val="753939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22</a:t>
            </a:fld>
            <a:endParaRPr lang="es-ES" dirty="0"/>
          </a:p>
        </p:txBody>
      </p:sp>
    </p:spTree>
    <p:extLst>
      <p:ext uri="{BB962C8B-B14F-4D97-AF65-F5344CB8AC3E}">
        <p14:creationId xmlns:p14="http://schemas.microsoft.com/office/powerpoint/2010/main" val="1333628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23</a:t>
            </a:fld>
            <a:endParaRPr lang="es-ES" dirty="0"/>
          </a:p>
        </p:txBody>
      </p:sp>
    </p:spTree>
    <p:extLst>
      <p:ext uri="{BB962C8B-B14F-4D97-AF65-F5344CB8AC3E}">
        <p14:creationId xmlns:p14="http://schemas.microsoft.com/office/powerpoint/2010/main" val="328874797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ángulo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sz="1800" noProof="0" dirty="0"/>
          </a:p>
        </p:txBody>
      </p:sp>
      <p:sp>
        <p:nvSpPr>
          <p:cNvPr id="8" name="Rectángulo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sz="1800" noProof="0" dirty="0"/>
          </a:p>
        </p:txBody>
      </p:sp>
      <p:sp>
        <p:nvSpPr>
          <p:cNvPr id="2" name="Título 1"/>
          <p:cNvSpPr>
            <a:spLocks noGrp="1"/>
          </p:cNvSpPr>
          <p:nvPr>
            <p:ph type="ctrTitle"/>
          </p:nvPr>
        </p:nvSpPr>
        <p:spPr>
          <a:xfrm>
            <a:off x="1104901" y="2292096"/>
            <a:ext cx="10096500" cy="2219691"/>
          </a:xfrm>
        </p:spPr>
        <p:txBody>
          <a:bodyPr rtlCol="0" anchor="ctr">
            <a:normAutofit/>
          </a:bodyPr>
          <a:lstStyle>
            <a:lvl1pPr algn="l" rtl="0">
              <a:defRPr sz="4400" cap="all" baseline="0"/>
            </a:lvl1pPr>
          </a:lstStyle>
          <a:p>
            <a:pPr rtl="0"/>
            <a:r>
              <a:rPr lang="es-ES" noProof="0" smtClean="0"/>
              <a:t>Haga clic para modificar el estilo de título del patrón</a:t>
            </a:r>
            <a:endParaRPr lang="es-ES" noProof="0" dirty="0"/>
          </a:p>
        </p:txBody>
      </p:sp>
      <p:sp>
        <p:nvSpPr>
          <p:cNvPr id="3" name="Subtítulo 2"/>
          <p:cNvSpPr>
            <a:spLocks noGrp="1"/>
          </p:cNvSpPr>
          <p:nvPr>
            <p:ph type="subTitle" idx="1"/>
          </p:nvPr>
        </p:nvSpPr>
        <p:spPr>
          <a:xfrm>
            <a:off x="1104899" y="4511786"/>
            <a:ext cx="1009650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es-ES" noProof="0" smtClean="0"/>
              <a:t>Haga clic para modificar el estilo de subtítulo del patrón</a:t>
            </a:r>
            <a:endParaRPr lang="es-ES" noProof="0" dirty="0"/>
          </a:p>
        </p:txBody>
      </p:sp>
      <p:sp>
        <p:nvSpPr>
          <p:cNvPr id="4" name="Marcador de posición de fecha 3"/>
          <p:cNvSpPr>
            <a:spLocks noGrp="1"/>
          </p:cNvSpPr>
          <p:nvPr>
            <p:ph type="dt" sz="half" idx="10"/>
          </p:nvPr>
        </p:nvSpPr>
        <p:spPr/>
        <p:txBody>
          <a:bodyPr rtlCol="0"/>
          <a:lstStyle/>
          <a:p>
            <a:r>
              <a:rPr lang="es-ES" dirty="0" smtClean="0"/>
              <a:t>​</a:t>
            </a:r>
            <a:fld id="{934A2FF8-4559-4149-8B79-D85ED6F0B853}" type="datetime1">
              <a:rPr lang="es-ES" smtClean="0"/>
              <a:pPr/>
              <a:t>26/06/2019</a:t>
            </a:fld>
            <a:r>
              <a:rPr lang="es-ES" dirty="0" smtClean="0"/>
              <a:t>​</a:t>
            </a:r>
            <a:endParaRPr lang="es-ES"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6" name="Marcador de posición de número de diapositiva 5"/>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pic>
        <p:nvPicPr>
          <p:cNvPr id="11" name="Imagen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6" y="0"/>
            <a:ext cx="1747524"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chor="b"/>
          <a:lstStyle>
            <a:lvl1pPr algn="l" rtl="0">
              <a:defRPr sz="3200"/>
            </a:lvl1pPr>
          </a:lstStyle>
          <a:p>
            <a:pPr rtl="0"/>
            <a:r>
              <a:rPr lang="es-ES" noProof="0" smtClean="0"/>
              <a:t>Haga clic para modificar el estilo de título del patrón</a:t>
            </a:r>
            <a:endParaRPr lang="es-ES" noProof="0" dirty="0"/>
          </a:p>
        </p:txBody>
      </p:sp>
      <p:sp>
        <p:nvSpPr>
          <p:cNvPr id="3" name="Marcador de posición de imagen 2"/>
          <p:cNvSpPr>
            <a:spLocks noGrp="1"/>
          </p:cNvSpPr>
          <p:nvPr>
            <p:ph type="pic" idx="1"/>
          </p:nvPr>
        </p:nvSpPr>
        <p:spPr>
          <a:xfrm>
            <a:off x="4654671" y="1600201"/>
            <a:ext cx="6430912"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s-ES" noProof="0" smtClean="0"/>
              <a:t>Haga clic en el icono para agregar una imagen</a:t>
            </a:r>
            <a:endParaRPr lang="es-ES" noProof="0" dirty="0"/>
          </a:p>
        </p:txBody>
      </p:sp>
      <p:sp>
        <p:nvSpPr>
          <p:cNvPr id="4" name="Marcador de posición de texto 3"/>
          <p:cNvSpPr>
            <a:spLocks noGrp="1"/>
          </p:cNvSpPr>
          <p:nvPr>
            <p:ph type="body" sz="half" idx="2"/>
          </p:nvPr>
        </p:nvSpPr>
        <p:spPr>
          <a:xfrm>
            <a:off x="1104901" y="1600200"/>
            <a:ext cx="3396996"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smtClean="0"/>
              <a:t>Haga clic para modificar el estilo de texto del patrón</a:t>
            </a:r>
          </a:p>
        </p:txBody>
      </p:sp>
      <p:sp>
        <p:nvSpPr>
          <p:cNvPr id="5" name="Marcador de posición de fecha 4"/>
          <p:cNvSpPr>
            <a:spLocks noGrp="1"/>
          </p:cNvSpPr>
          <p:nvPr>
            <p:ph type="dt" sz="half" idx="10"/>
          </p:nvPr>
        </p:nvSpPr>
        <p:spPr/>
        <p:txBody>
          <a:bodyPr rtlCol="0"/>
          <a:lstStyle/>
          <a:p>
            <a:r>
              <a:rPr lang="es-ES" dirty="0" smtClean="0"/>
              <a:t>​</a:t>
            </a:r>
            <a:fld id="{99FE88BC-BA9C-41DB-8175-8FC1D1B95355}" type="datetime1">
              <a:rPr lang="es-ES" smtClean="0"/>
              <a:pPr/>
              <a:t>26/06/2019</a:t>
            </a:fld>
            <a:r>
              <a:rPr lang="es-ES" dirty="0" smtClean="0"/>
              <a:t>​</a:t>
            </a:r>
            <a:endParaRPr lang="es-ES"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7" name="Marcador de posición de número de diapositiva 6"/>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texto vertical 2"/>
          <p:cNvSpPr>
            <a:spLocks noGrp="1"/>
          </p:cNvSpPr>
          <p:nvPr>
            <p:ph type="body" orient="vert" idx="1"/>
          </p:nvPr>
        </p:nvSpPr>
        <p:spPr/>
        <p:txBody>
          <a:bodyPr vert="eaVert"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fecha 3"/>
          <p:cNvSpPr>
            <a:spLocks noGrp="1"/>
          </p:cNvSpPr>
          <p:nvPr>
            <p:ph type="dt" sz="half" idx="10"/>
          </p:nvPr>
        </p:nvSpPr>
        <p:spPr/>
        <p:txBody>
          <a:bodyPr rtlCol="0"/>
          <a:lstStyle/>
          <a:p>
            <a:r>
              <a:rPr lang="es-ES" dirty="0" smtClean="0"/>
              <a:t>​</a:t>
            </a:r>
            <a:fld id="{7776A268-E945-41BF-9F85-D7A3B8400346}" type="datetime1">
              <a:rPr lang="es-ES" smtClean="0"/>
              <a:pPr/>
              <a:t>26/06/2019</a:t>
            </a:fld>
            <a:endParaRPr lang="es-ES"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6" name="Marcador de posición de número de diapositiva 5"/>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372601" y="365125"/>
            <a:ext cx="1714500" cy="5811838"/>
          </a:xfrm>
        </p:spPr>
        <p:txBody>
          <a:bodyPr vert="eaVert" rtlCol="0"/>
          <a:lstStyle/>
          <a:p>
            <a:pPr rtl="0"/>
            <a:r>
              <a:rPr lang="es-ES" noProof="0" smtClean="0"/>
              <a:t>Haga clic para modificar el estilo de título del patrón</a:t>
            </a:r>
            <a:endParaRPr lang="es-ES" noProof="0" dirty="0"/>
          </a:p>
        </p:txBody>
      </p:sp>
      <p:sp>
        <p:nvSpPr>
          <p:cNvPr id="3" name="Marcador de posición de texto vertical 2"/>
          <p:cNvSpPr>
            <a:spLocks noGrp="1"/>
          </p:cNvSpPr>
          <p:nvPr>
            <p:ph type="body" orient="vert" idx="1"/>
          </p:nvPr>
        </p:nvSpPr>
        <p:spPr>
          <a:xfrm>
            <a:off x="1104900" y="365125"/>
            <a:ext cx="8098896" cy="5811838"/>
          </a:xfrm>
        </p:spPr>
        <p:txBody>
          <a:bodyPr vert="eaVert"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fecha 3"/>
          <p:cNvSpPr>
            <a:spLocks noGrp="1"/>
          </p:cNvSpPr>
          <p:nvPr>
            <p:ph type="dt" sz="half" idx="10"/>
          </p:nvPr>
        </p:nvSpPr>
        <p:spPr/>
        <p:txBody>
          <a:bodyPr rtlCol="0"/>
          <a:lstStyle/>
          <a:p>
            <a:r>
              <a:rPr lang="es-ES" dirty="0" smtClean="0"/>
              <a:t>​</a:t>
            </a:r>
            <a:fld id="{CEC05348-D021-422A-8D9F-89EEB8C0F442}" type="datetime1">
              <a:rPr lang="es-ES" smtClean="0"/>
              <a:pPr/>
              <a:t>26/06/2019</a:t>
            </a:fld>
            <a:endParaRPr lang="es-ES"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6" name="Marcador de posición de número de diapositiva 5"/>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grpSp>
        <p:nvGrpSpPr>
          <p:cNvPr id="7" name="Grupo 6"/>
          <p:cNvGrpSpPr/>
          <p:nvPr/>
        </p:nvGrpSpPr>
        <p:grpSpPr>
          <a:xfrm rot="5400000">
            <a:off x="6514047" y="3228844"/>
            <a:ext cx="5632704" cy="84403"/>
            <a:chOff x="1073150" y="1219201"/>
            <a:chExt cx="10058400" cy="63125"/>
          </a:xfrm>
        </p:grpSpPr>
        <p:cxnSp>
          <p:nvCxnSpPr>
            <p:cNvPr id="8" name="Conector recto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contenido 2"/>
          <p:cNvSpPr>
            <a:spLocks noGrp="1"/>
          </p:cNvSpPr>
          <p:nvPr>
            <p:ph idx="1"/>
          </p:nvPr>
        </p:nvSpPr>
        <p:spPr/>
        <p:txBody>
          <a:bodyPr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fecha 3"/>
          <p:cNvSpPr>
            <a:spLocks noGrp="1"/>
          </p:cNvSpPr>
          <p:nvPr>
            <p:ph type="dt" sz="half" idx="10"/>
          </p:nvPr>
        </p:nvSpPr>
        <p:spPr/>
        <p:txBody>
          <a:bodyPr rtlCol="0"/>
          <a:lstStyle>
            <a:lvl1pPr>
              <a:defRPr/>
            </a:lvl1pPr>
          </a:lstStyle>
          <a:p>
            <a:fld id="{D74F43DC-6EDA-4D74-8B4D-EE036F982A34}" type="datetime1">
              <a:rPr lang="es-ES" smtClean="0"/>
              <a:pPr/>
              <a:t>26/06/2019</a:t>
            </a:fld>
            <a:endParaRPr lang="es-ES"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6" name="Marcador de posición de número de diapositiva 5"/>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de título con imagen">
    <p:spTree>
      <p:nvGrpSpPr>
        <p:cNvPr id="1" name=""/>
        <p:cNvGrpSpPr/>
        <p:nvPr/>
      </p:nvGrpSpPr>
      <p:grpSpPr>
        <a:xfrm>
          <a:off x="0" y="0"/>
          <a:ext cx="0" cy="0"/>
          <a:chOff x="0" y="0"/>
          <a:chExt cx="0" cy="0"/>
        </a:xfrm>
      </p:grpSpPr>
      <p:grpSp>
        <p:nvGrpSpPr>
          <p:cNvPr id="13" name="Grupo 12"/>
          <p:cNvGrpSpPr/>
          <p:nvPr/>
        </p:nvGrpSpPr>
        <p:grpSpPr>
          <a:xfrm rot="10800000">
            <a:off x="0" y="5645512"/>
            <a:ext cx="12192000" cy="63125"/>
            <a:chOff x="507492" y="1501519"/>
            <a:chExt cx="8129016" cy="63125"/>
          </a:xfrm>
        </p:grpSpPr>
        <p:cxnSp>
          <p:nvCxnSpPr>
            <p:cNvPr id="17" name="Conector recto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Conector recto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Grupo 13"/>
          <p:cNvGrpSpPr/>
          <p:nvPr/>
        </p:nvGrpSpPr>
        <p:grpSpPr>
          <a:xfrm>
            <a:off x="0" y="1143002"/>
            <a:ext cx="12192000" cy="63125"/>
            <a:chOff x="507492" y="1501519"/>
            <a:chExt cx="8129016" cy="63125"/>
          </a:xfrm>
        </p:grpSpPr>
        <p:cxnSp>
          <p:nvCxnSpPr>
            <p:cNvPr id="15" name="Conector recto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ángulo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800"/>
          </a:p>
        </p:txBody>
      </p:sp>
      <p:sp>
        <p:nvSpPr>
          <p:cNvPr id="8" name="Rectángulo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800"/>
          </a:p>
        </p:txBody>
      </p:sp>
      <p:sp>
        <p:nvSpPr>
          <p:cNvPr id="2" name="Título 1"/>
          <p:cNvSpPr>
            <a:spLocks noGrp="1"/>
          </p:cNvSpPr>
          <p:nvPr>
            <p:ph type="ctrTitle"/>
          </p:nvPr>
        </p:nvSpPr>
        <p:spPr>
          <a:xfrm>
            <a:off x="1104900" y="2292096"/>
            <a:ext cx="5734051" cy="2219691"/>
          </a:xfrm>
        </p:spPr>
        <p:txBody>
          <a:bodyPr rtlCol="0" anchor="ctr">
            <a:normAutofit/>
          </a:bodyPr>
          <a:lstStyle>
            <a:lvl1pPr algn="l" rtl="0">
              <a:defRPr sz="4400" cap="all" baseline="0"/>
            </a:lvl1pPr>
          </a:lstStyle>
          <a:p>
            <a:pPr rtl="0"/>
            <a:r>
              <a:rPr lang="es-ES" noProof="0" smtClean="0"/>
              <a:t>Haga clic para modificar el estilo de título del patrón</a:t>
            </a:r>
            <a:endParaRPr lang="es-ES" noProof="0" dirty="0"/>
          </a:p>
        </p:txBody>
      </p:sp>
      <p:sp>
        <p:nvSpPr>
          <p:cNvPr id="3" name="Subtítulo 2"/>
          <p:cNvSpPr>
            <a:spLocks noGrp="1"/>
          </p:cNvSpPr>
          <p:nvPr>
            <p:ph type="subTitle" idx="1"/>
          </p:nvPr>
        </p:nvSpPr>
        <p:spPr>
          <a:xfrm>
            <a:off x="1104900" y="4511786"/>
            <a:ext cx="573405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es-ES" noProof="0" smtClean="0"/>
              <a:t>Haga clic para modificar el estilo de subtítulo del patrón</a:t>
            </a:r>
            <a:endParaRPr lang="es-ES" noProof="0" dirty="0"/>
          </a:p>
        </p:txBody>
      </p:sp>
      <p:pic>
        <p:nvPicPr>
          <p:cNvPr id="10" name="Imagen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1" y="0"/>
            <a:ext cx="1747524" cy="2292094"/>
          </a:xfrm>
          <a:prstGeom prst="rect">
            <a:avLst/>
          </a:prstGeom>
        </p:spPr>
      </p:pic>
      <p:sp>
        <p:nvSpPr>
          <p:cNvPr id="11" name="Marcador de posición de imagen 10"/>
          <p:cNvSpPr>
            <a:spLocks noGrp="1"/>
          </p:cNvSpPr>
          <p:nvPr>
            <p:ph type="pic" sz="quarter" idx="13"/>
          </p:nvPr>
        </p:nvSpPr>
        <p:spPr>
          <a:xfrm>
            <a:off x="6981065" y="1310656"/>
            <a:ext cx="5210937" cy="4208604"/>
          </a:xfrm>
          <a:solidFill>
            <a:schemeClr val="tx1">
              <a:lumMod val="20000"/>
              <a:lumOff val="80000"/>
            </a:schemeClr>
          </a:solidFill>
        </p:spPr>
        <p:txBody>
          <a:bodyPr tIns="1005840" rtlCol="0"/>
          <a:lstStyle>
            <a:lvl1pPr marL="0" indent="0" algn="ctr" rtl="0">
              <a:buNone/>
              <a:defRPr/>
            </a:lvl1pPr>
          </a:lstStyle>
          <a:p>
            <a:pPr rtl="0"/>
            <a:r>
              <a:rPr lang="es-ES" noProof="0" smtClean="0"/>
              <a:t>Haga clic en el icono para agregar una imagen</a:t>
            </a:r>
            <a:endParaRPr lang="es-ES" noProof="0" dirty="0"/>
          </a:p>
        </p:txBody>
      </p:sp>
      <p:sp>
        <p:nvSpPr>
          <p:cNvPr id="19" name="Texto de instrucciones"/>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es-ES" sz="1200" b="1" i="1" noProof="0" dirty="0" smtClean="0">
                <a:latin typeface="Arial" pitchFamily="34" charset="0"/>
                <a:cs typeface="Arial" pitchFamily="34" charset="0"/>
              </a:rPr>
              <a:t>NOTA:</a:t>
            </a:r>
          </a:p>
          <a:p>
            <a:pPr rtl="0"/>
            <a:r>
              <a:rPr lang="es-ES" sz="1200" i="1" noProof="0" dirty="0" smtClean="0">
                <a:latin typeface="Arial" pitchFamily="34" charset="0"/>
                <a:cs typeface="Arial" pitchFamily="34" charset="0"/>
              </a:rPr>
              <a:t>Para cambiar la imagen de esta diapositiva, seleccione la imagen y elimínela. Después, haga clic en el icono Imágenes del marcador de posición para insertar su propia imagen.</a:t>
            </a:r>
            <a:endParaRPr lang="es-ES" sz="1200" i="1" noProof="0" dirty="0">
              <a:latin typeface="Arial" pitchFamily="34" charset="0"/>
              <a:cs typeface="Arial" pitchFamily="34" charset="0"/>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pSp>
        <p:nvGrpSpPr>
          <p:cNvPr id="8" name="Grupo 7"/>
          <p:cNvGrpSpPr/>
          <p:nvPr/>
        </p:nvGrpSpPr>
        <p:grpSpPr>
          <a:xfrm>
            <a:off x="0" y="2514602"/>
            <a:ext cx="12192000" cy="3194035"/>
            <a:chOff x="647402" y="2514600"/>
            <a:chExt cx="10838688" cy="3194035"/>
          </a:xfrm>
        </p:grpSpPr>
        <p:grpSp>
          <p:nvGrpSpPr>
            <p:cNvPr id="9" name="Grupo 8"/>
            <p:cNvGrpSpPr/>
            <p:nvPr/>
          </p:nvGrpSpPr>
          <p:grpSpPr>
            <a:xfrm>
              <a:off x="647402" y="2514600"/>
              <a:ext cx="10838688" cy="63125"/>
              <a:chOff x="507492" y="1501519"/>
              <a:chExt cx="8129016" cy="63125"/>
            </a:xfrm>
          </p:grpSpPr>
          <p:cxnSp>
            <p:nvCxnSpPr>
              <p:cNvPr id="14" name="Conector recto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ángulo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800"/>
            </a:p>
          </p:txBody>
        </p:sp>
        <p:grpSp>
          <p:nvGrpSpPr>
            <p:cNvPr id="11" name="Grupo 10"/>
            <p:cNvGrpSpPr/>
            <p:nvPr/>
          </p:nvGrpSpPr>
          <p:grpSpPr>
            <a:xfrm rot="10800000">
              <a:off x="647402" y="5645510"/>
              <a:ext cx="10838688" cy="63125"/>
              <a:chOff x="507492" y="1501519"/>
              <a:chExt cx="8129016" cy="63125"/>
            </a:xfrm>
          </p:grpSpPr>
          <p:cxnSp>
            <p:nvCxnSpPr>
              <p:cNvPr id="12" name="Conector recto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Título 1"/>
          <p:cNvSpPr>
            <a:spLocks noGrp="1"/>
          </p:cNvSpPr>
          <p:nvPr>
            <p:ph type="title"/>
          </p:nvPr>
        </p:nvSpPr>
        <p:spPr>
          <a:xfrm>
            <a:off x="1104900" y="2971806"/>
            <a:ext cx="10071099" cy="1684150"/>
          </a:xfrm>
        </p:spPr>
        <p:txBody>
          <a:bodyPr rtlCol="0" anchor="ctr">
            <a:normAutofit/>
          </a:bodyPr>
          <a:lstStyle>
            <a:lvl1pPr algn="l" rtl="0">
              <a:defRPr sz="4400" cap="all" baseline="0">
                <a:solidFill>
                  <a:schemeClr val="bg1"/>
                </a:solidFill>
              </a:defRPr>
            </a:lvl1pPr>
          </a:lstStyle>
          <a:p>
            <a:pPr rtl="0"/>
            <a:r>
              <a:rPr lang="es-ES" noProof="0" smtClean="0"/>
              <a:t>Haga clic para modificar el estilo de título del patrón</a:t>
            </a:r>
            <a:endParaRPr lang="es-ES" noProof="0" dirty="0"/>
          </a:p>
        </p:txBody>
      </p:sp>
      <p:sp>
        <p:nvSpPr>
          <p:cNvPr id="3" name="Marcador de posición de texto 2"/>
          <p:cNvSpPr>
            <a:spLocks noGrp="1"/>
          </p:cNvSpPr>
          <p:nvPr>
            <p:ph type="body" idx="1"/>
          </p:nvPr>
        </p:nvSpPr>
        <p:spPr>
          <a:xfrm>
            <a:off x="1104900" y="4655956"/>
            <a:ext cx="10071099"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es-ES" noProof="0" smtClean="0"/>
              <a:t>Haga clic para modificar el estilo de texto del patrón</a:t>
            </a:r>
          </a:p>
        </p:txBody>
      </p:sp>
      <p:sp>
        <p:nvSpPr>
          <p:cNvPr id="4" name="Marcador de posición de fecha 3"/>
          <p:cNvSpPr>
            <a:spLocks noGrp="1"/>
          </p:cNvSpPr>
          <p:nvPr>
            <p:ph type="dt" sz="half" idx="10"/>
          </p:nvPr>
        </p:nvSpPr>
        <p:spPr/>
        <p:txBody>
          <a:bodyPr rtlCol="0"/>
          <a:lstStyle>
            <a:lvl1pPr>
              <a:defRPr/>
            </a:lvl1pPr>
          </a:lstStyle>
          <a:p>
            <a:fld id="{2385DCDB-4A77-4170-9E07-5F1D7C0A0A5B}" type="datetime1">
              <a:rPr lang="es-ES" smtClean="0"/>
              <a:pPr/>
              <a:t>26/06/2019</a:t>
            </a:fld>
            <a:endParaRPr lang="es-ES"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6" name="Marcador de posición de número de diapositiva 5"/>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pic>
        <p:nvPicPr>
          <p:cNvPr id="7" name="Imagen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1" y="0"/>
            <a:ext cx="1783188"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contenido 2"/>
          <p:cNvSpPr>
            <a:spLocks noGrp="1"/>
          </p:cNvSpPr>
          <p:nvPr>
            <p:ph sz="half" idx="1"/>
          </p:nvPr>
        </p:nvSpPr>
        <p:spPr>
          <a:xfrm>
            <a:off x="1104901" y="1600202"/>
            <a:ext cx="4914900"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contenido 3"/>
          <p:cNvSpPr>
            <a:spLocks noGrp="1"/>
          </p:cNvSpPr>
          <p:nvPr>
            <p:ph sz="half" idx="2"/>
          </p:nvPr>
        </p:nvSpPr>
        <p:spPr>
          <a:xfrm>
            <a:off x="6172201" y="1600202"/>
            <a:ext cx="4914900" cy="4571999"/>
          </a:xfrm>
        </p:spPr>
        <p:txBody>
          <a:bodyPr rtlCol="0"/>
          <a:lstStyle>
            <a:lvl5pPr algn="l" rtl="0">
              <a:defRPr/>
            </a:lvl5pPr>
            <a:lvl6pPr algn="l" rtl="0">
              <a:defRPr/>
            </a:lvl6pPr>
            <a:lvl7pPr algn="l" rtl="0">
              <a:defRPr/>
            </a:lvl7pPr>
            <a:lvl8pPr algn="l" rtl="0">
              <a:defRPr/>
            </a:lvl8pPr>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osición de fecha 4"/>
          <p:cNvSpPr>
            <a:spLocks noGrp="1"/>
          </p:cNvSpPr>
          <p:nvPr>
            <p:ph type="dt" sz="half" idx="10"/>
          </p:nvPr>
        </p:nvSpPr>
        <p:spPr/>
        <p:txBody>
          <a:bodyPr rtlCol="0"/>
          <a:lstStyle>
            <a:lvl1pPr>
              <a:defRPr/>
            </a:lvl1pPr>
          </a:lstStyle>
          <a:p>
            <a:fld id="{B3C6D8C4-ADF9-42A1-9ABC-C61A9E9D2D08}" type="datetime1">
              <a:rPr lang="es-ES" smtClean="0"/>
              <a:pPr/>
              <a:t>26/06/2019</a:t>
            </a:fld>
            <a:endParaRPr lang="es-ES"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7" name="Marcador de posición de número de diapositiva 6"/>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texto 2"/>
          <p:cNvSpPr>
            <a:spLocks noGrp="1"/>
          </p:cNvSpPr>
          <p:nvPr>
            <p:ph type="body" idx="1"/>
          </p:nvPr>
        </p:nvSpPr>
        <p:spPr>
          <a:xfrm>
            <a:off x="110490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s-ES" noProof="0" smtClean="0"/>
              <a:t>Haga clic para modificar el estilo de texto del patrón</a:t>
            </a:r>
          </a:p>
        </p:txBody>
      </p:sp>
      <p:sp>
        <p:nvSpPr>
          <p:cNvPr id="4" name="Marcador de posición de contenido 3"/>
          <p:cNvSpPr>
            <a:spLocks noGrp="1"/>
          </p:cNvSpPr>
          <p:nvPr>
            <p:ph sz="half" idx="2"/>
          </p:nvPr>
        </p:nvSpPr>
        <p:spPr>
          <a:xfrm>
            <a:off x="1104900" y="2424112"/>
            <a:ext cx="4919472" cy="3748088"/>
          </a:xfrm>
        </p:spPr>
        <p:txBody>
          <a:bodyPr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osición de texto 4"/>
          <p:cNvSpPr>
            <a:spLocks noGrp="1"/>
          </p:cNvSpPr>
          <p:nvPr>
            <p:ph type="body" sz="quarter" idx="3"/>
          </p:nvPr>
        </p:nvSpPr>
        <p:spPr>
          <a:xfrm>
            <a:off x="6166111"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s-ES" noProof="0" smtClean="0"/>
              <a:t>Haga clic para modificar el estilo de texto del patrón</a:t>
            </a:r>
          </a:p>
        </p:txBody>
      </p:sp>
      <p:sp>
        <p:nvSpPr>
          <p:cNvPr id="6" name="Marcador de posición de contenido 5"/>
          <p:cNvSpPr>
            <a:spLocks noGrp="1"/>
          </p:cNvSpPr>
          <p:nvPr>
            <p:ph sz="quarter" idx="4"/>
          </p:nvPr>
        </p:nvSpPr>
        <p:spPr>
          <a:xfrm>
            <a:off x="6166111" y="2424112"/>
            <a:ext cx="4919472" cy="3748088"/>
          </a:xfrm>
        </p:spPr>
        <p:txBody>
          <a:bodyPr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7" name="Marcador de posición de fecha 6"/>
          <p:cNvSpPr>
            <a:spLocks noGrp="1"/>
          </p:cNvSpPr>
          <p:nvPr>
            <p:ph type="dt" sz="half" idx="10"/>
          </p:nvPr>
        </p:nvSpPr>
        <p:spPr/>
        <p:txBody>
          <a:bodyPr rtlCol="0"/>
          <a:lstStyle/>
          <a:p>
            <a:r>
              <a:rPr lang="es-ES" dirty="0" smtClean="0"/>
              <a:t>​</a:t>
            </a:r>
            <a:fld id="{5B79CF11-FD05-4F88-8EC3-5D4F176B79FC}" type="datetime1">
              <a:rPr lang="es-ES" smtClean="0"/>
              <a:pPr/>
              <a:t>26/06/2019</a:t>
            </a:fld>
            <a:endParaRPr lang="es-ES" dirty="0"/>
          </a:p>
        </p:txBody>
      </p:sp>
      <p:sp>
        <p:nvSpPr>
          <p:cNvPr id="8" name="Marcador de posición de pie de página 7"/>
          <p:cNvSpPr>
            <a:spLocks noGrp="1"/>
          </p:cNvSpPr>
          <p:nvPr>
            <p:ph type="ftr" sz="quarter" idx="11"/>
          </p:nvPr>
        </p:nvSpPr>
        <p:spPr/>
        <p:txBody>
          <a:bodyPr rtlCol="0"/>
          <a:lstStyle/>
          <a:p>
            <a:pPr rtl="0"/>
            <a:endParaRPr lang="es-ES" noProof="0" dirty="0"/>
          </a:p>
        </p:txBody>
      </p:sp>
      <p:sp>
        <p:nvSpPr>
          <p:cNvPr id="9" name="Marcador de posición de número de diapositiva 8"/>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fecha 2"/>
          <p:cNvSpPr>
            <a:spLocks noGrp="1"/>
          </p:cNvSpPr>
          <p:nvPr>
            <p:ph type="dt" sz="half" idx="10"/>
          </p:nvPr>
        </p:nvSpPr>
        <p:spPr/>
        <p:txBody>
          <a:bodyPr rtlCol="0"/>
          <a:lstStyle/>
          <a:p>
            <a:r>
              <a:rPr lang="es-ES" dirty="0" smtClean="0"/>
              <a:t>​</a:t>
            </a:r>
            <a:fld id="{FEAFC309-1B63-44A4-A9FC-29FA1501E26B}" type="datetime1">
              <a:rPr lang="es-ES" smtClean="0"/>
              <a:pPr/>
              <a:t>26/06/2019</a:t>
            </a:fld>
            <a:endParaRPr lang="es-ES" dirty="0"/>
          </a:p>
        </p:txBody>
      </p:sp>
      <p:sp>
        <p:nvSpPr>
          <p:cNvPr id="4" name="Marcador de posición de pie de página 3"/>
          <p:cNvSpPr>
            <a:spLocks noGrp="1"/>
          </p:cNvSpPr>
          <p:nvPr>
            <p:ph type="ftr" sz="quarter" idx="11"/>
          </p:nvPr>
        </p:nvSpPr>
        <p:spPr/>
        <p:txBody>
          <a:bodyPr rtlCol="0"/>
          <a:lstStyle/>
          <a:p>
            <a:pPr rtl="0"/>
            <a:endParaRPr lang="es-ES" noProof="0" dirty="0"/>
          </a:p>
        </p:txBody>
      </p:sp>
      <p:sp>
        <p:nvSpPr>
          <p:cNvPr id="5" name="Marcador de posición de número de diapositiva 4"/>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posición de fecha 1"/>
          <p:cNvSpPr>
            <a:spLocks noGrp="1"/>
          </p:cNvSpPr>
          <p:nvPr>
            <p:ph type="dt" sz="half" idx="10"/>
          </p:nvPr>
        </p:nvSpPr>
        <p:spPr/>
        <p:txBody>
          <a:bodyPr rtlCol="0"/>
          <a:lstStyle/>
          <a:p>
            <a:fld id="{87850802-155D-414A-A9FD-662B6F0E4656}" type="datetime1">
              <a:rPr lang="es-ES" smtClean="0"/>
              <a:pPr/>
              <a:t>26/06/2019</a:t>
            </a:fld>
            <a:r>
              <a:rPr lang="es-ES" dirty="0" smtClean="0"/>
              <a:t>​</a:t>
            </a:r>
            <a:endParaRPr lang="es-ES" dirty="0"/>
          </a:p>
        </p:txBody>
      </p:sp>
      <p:sp>
        <p:nvSpPr>
          <p:cNvPr id="3" name="Marcador de posición de pie de página 2"/>
          <p:cNvSpPr>
            <a:spLocks noGrp="1"/>
          </p:cNvSpPr>
          <p:nvPr>
            <p:ph type="ftr" sz="quarter" idx="11"/>
          </p:nvPr>
        </p:nvSpPr>
        <p:spPr/>
        <p:txBody>
          <a:bodyPr rtlCol="0"/>
          <a:lstStyle/>
          <a:p>
            <a:pPr rtl="0"/>
            <a:endParaRPr lang="es-ES" noProof="0" dirty="0"/>
          </a:p>
        </p:txBody>
      </p:sp>
      <p:sp>
        <p:nvSpPr>
          <p:cNvPr id="4" name="Marcador de posición de número de diapositiva 3"/>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chor="b"/>
          <a:lstStyle>
            <a:lvl1pPr algn="l" rtl="0">
              <a:defRPr sz="3200"/>
            </a:lvl1pPr>
          </a:lstStyle>
          <a:p>
            <a:pPr rtl="0"/>
            <a:r>
              <a:rPr lang="es-ES" noProof="0" smtClean="0"/>
              <a:t>Haga clic para modificar el estilo de título del patrón</a:t>
            </a:r>
            <a:endParaRPr lang="es-ES" noProof="0" dirty="0"/>
          </a:p>
        </p:txBody>
      </p:sp>
      <p:sp>
        <p:nvSpPr>
          <p:cNvPr id="3" name="Marcador de posición de contenido 2"/>
          <p:cNvSpPr>
            <a:spLocks noGrp="1"/>
          </p:cNvSpPr>
          <p:nvPr>
            <p:ph idx="1"/>
          </p:nvPr>
        </p:nvSpPr>
        <p:spPr>
          <a:xfrm>
            <a:off x="5641849" y="1600201"/>
            <a:ext cx="5445252"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texto 3"/>
          <p:cNvSpPr>
            <a:spLocks noGrp="1"/>
          </p:cNvSpPr>
          <p:nvPr>
            <p:ph type="body" sz="half" idx="2"/>
          </p:nvPr>
        </p:nvSpPr>
        <p:spPr>
          <a:xfrm>
            <a:off x="1104901" y="1600200"/>
            <a:ext cx="4384548"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smtClean="0"/>
              <a:t>Haga clic para modificar el estilo de texto del patrón</a:t>
            </a:r>
          </a:p>
        </p:txBody>
      </p:sp>
      <p:sp>
        <p:nvSpPr>
          <p:cNvPr id="5" name="Marcador de posición de fecha 4"/>
          <p:cNvSpPr>
            <a:spLocks noGrp="1"/>
          </p:cNvSpPr>
          <p:nvPr>
            <p:ph type="dt" sz="half" idx="10"/>
          </p:nvPr>
        </p:nvSpPr>
        <p:spPr/>
        <p:txBody>
          <a:bodyPr rtlCol="0"/>
          <a:lstStyle/>
          <a:p>
            <a:r>
              <a:rPr lang="es-ES" dirty="0" smtClean="0"/>
              <a:t>​</a:t>
            </a:r>
            <a:fld id="{5146D9C0-42AF-411F-B87E-5CF0AD6A3E2D}" type="datetime1">
              <a:rPr lang="es-ES" smtClean="0"/>
              <a:pPr/>
              <a:t>26/06/2019</a:t>
            </a:fld>
            <a:endParaRPr lang="es-ES"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7" name="Marcador de posición de número de diapositiva 6"/>
          <p:cNvSpPr>
            <a:spLocks noGrp="1"/>
          </p:cNvSpPr>
          <p:nvPr>
            <p:ph type="sldNum" sz="quarter" idx="12"/>
          </p:nvPr>
        </p:nvSpPr>
        <p:spPr/>
        <p:txBody>
          <a:bodyPr rtlCol="0"/>
          <a:lstStyle/>
          <a:p>
            <a:pPr algn="r"/>
            <a:fld id="{0FF54DE5-C571-48E8-A5BC-B369434E2F44}" type="slidenum">
              <a:rPr lang="es-ES" smtClean="0"/>
              <a:pPr algn="r"/>
              <a:t>‹Nº›</a:t>
            </a:fld>
            <a:endParaRPr lang="es-ES"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2" name="Marcador de posición de título 1"/>
          <p:cNvSpPr>
            <a:spLocks noGrp="1"/>
          </p:cNvSpPr>
          <p:nvPr>
            <p:ph type="title"/>
          </p:nvPr>
        </p:nvSpPr>
        <p:spPr>
          <a:xfrm>
            <a:off x="1104900" y="76200"/>
            <a:ext cx="9980683" cy="1096962"/>
          </a:xfrm>
          <a:prstGeom prst="rect">
            <a:avLst/>
          </a:prstGeom>
        </p:spPr>
        <p:txBody>
          <a:bodyPr vert="horz" lIns="0" tIns="45720" rIns="0" bIns="45720" rtlCol="0" anchor="b">
            <a:normAutofit/>
          </a:bodyPr>
          <a:lstStyle/>
          <a:p>
            <a:pPr rtl="0"/>
            <a:r>
              <a:rPr lang="es-ES" noProof="0" dirty="0"/>
              <a:t>Haga clic para modificar el estilo de título del patrón</a:t>
            </a:r>
          </a:p>
        </p:txBody>
      </p:sp>
      <p:sp>
        <p:nvSpPr>
          <p:cNvPr id="3" name="Marcador de posición de texto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es-ES" noProof="0" dirty="0"/>
              <a:t>Haga clic para modificar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a:p>
            <a:pPr lvl="5" rtl="0"/>
            <a:r>
              <a:rPr lang="es-ES" noProof="0" dirty="0"/>
              <a:t>Sexto nivel</a:t>
            </a:r>
          </a:p>
          <a:p>
            <a:pPr lvl="6" rtl="0"/>
            <a:r>
              <a:rPr lang="es-ES" noProof="0" dirty="0"/>
              <a:t>Séptimo nivel</a:t>
            </a:r>
          </a:p>
          <a:p>
            <a:pPr lvl="7" rtl="0"/>
            <a:r>
              <a:rPr lang="es-ES" noProof="0" dirty="0"/>
              <a:t>Octavo nivel</a:t>
            </a:r>
          </a:p>
          <a:p>
            <a:pPr lvl="8" rtl="0"/>
            <a:r>
              <a:rPr lang="es-ES" noProof="0" dirty="0"/>
              <a:t>Noveno nivel</a:t>
            </a:r>
          </a:p>
        </p:txBody>
      </p:sp>
      <p:sp>
        <p:nvSpPr>
          <p:cNvPr id="4" name="Marcador de posición de fecha 3"/>
          <p:cNvSpPr>
            <a:spLocks noGrp="1"/>
          </p:cNvSpPr>
          <p:nvPr>
            <p:ph type="dt" sz="half" idx="2"/>
          </p:nvPr>
        </p:nvSpPr>
        <p:spPr>
          <a:xfrm>
            <a:off x="1104901" y="6356353"/>
            <a:ext cx="182955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fld id="{EB0EBC17-0101-4DBA-89EA-55E7A4727CA3}" type="datetime1">
              <a:rPr lang="es-ES" noProof="0" smtClean="0"/>
              <a:pPr/>
              <a:t>26/06/2019</a:t>
            </a:fld>
            <a:endParaRPr lang="es-ES" noProof="0" dirty="0"/>
          </a:p>
        </p:txBody>
      </p:sp>
      <p:sp>
        <p:nvSpPr>
          <p:cNvPr id="5" name="Marcador de posición de pie de página 4"/>
          <p:cNvSpPr>
            <a:spLocks noGrp="1"/>
          </p:cNvSpPr>
          <p:nvPr>
            <p:ph type="ftr" sz="quarter" idx="3"/>
          </p:nvPr>
        </p:nvSpPr>
        <p:spPr>
          <a:xfrm>
            <a:off x="2934459" y="6356350"/>
            <a:ext cx="6323083"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pPr rtl="0"/>
            <a:endParaRPr lang="es-ES" noProof="0" dirty="0"/>
          </a:p>
        </p:txBody>
      </p:sp>
      <p:sp>
        <p:nvSpPr>
          <p:cNvPr id="6" name="Marcador de posición de número de diapositiva 5"/>
          <p:cNvSpPr>
            <a:spLocks noGrp="1"/>
          </p:cNvSpPr>
          <p:nvPr>
            <p:ph type="sldNum" sz="quarter" idx="4"/>
          </p:nvPr>
        </p:nvSpPr>
        <p:spPr>
          <a:xfrm>
            <a:off x="9256783" y="6356353"/>
            <a:ext cx="1828800"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pPr algn="r"/>
            <a:fld id="{0FF54DE5-C571-48E8-A5BC-B369434E2F44}" type="slidenum">
              <a:rPr lang="es-ES" noProof="0" smtClean="0"/>
              <a:pPr algn="r"/>
              <a:t>‹Nº›</a:t>
            </a:fld>
            <a:endParaRPr lang="es-ES" noProof="0" dirty="0"/>
          </a:p>
        </p:txBody>
      </p:sp>
      <p:grpSp>
        <p:nvGrpSpPr>
          <p:cNvPr id="15" name="Grupo 14"/>
          <p:cNvGrpSpPr/>
          <p:nvPr/>
        </p:nvGrpSpPr>
        <p:grpSpPr>
          <a:xfrm>
            <a:off x="1103376" y="1219203"/>
            <a:ext cx="9985248" cy="84403"/>
            <a:chOff x="1073150" y="1219201"/>
            <a:chExt cx="10058400" cy="63125"/>
          </a:xfrm>
        </p:grpSpPr>
        <p:cxnSp>
          <p:nvCxnSpPr>
            <p:cNvPr id="13" name="Conector recto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microsoft.com/office/2007/relationships/hdphoto" Target="../media/hdphoto3.wdp"/><Relationship Id="rId5" Type="http://schemas.openxmlformats.org/officeDocument/2006/relationships/image" Target="../media/image4.pn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7.jpeg"/><Relationship Id="rId4" Type="http://schemas.openxmlformats.org/officeDocument/2006/relationships/diagramLayout" Target="../diagrams/layout1.xml"/><Relationship Id="rId9"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pct60">
          <a:fgClr>
            <a:srgbClr val="FFC000"/>
          </a:fgClr>
          <a:bgClr>
            <a:schemeClr val="bg1"/>
          </a:bgClr>
        </a:pattFill>
        <a:effectLst/>
      </p:bgPr>
    </p:bg>
    <p:spTree>
      <p:nvGrpSpPr>
        <p:cNvPr id="1" name=""/>
        <p:cNvGrpSpPr/>
        <p:nvPr/>
      </p:nvGrpSpPr>
      <p:grpSpPr>
        <a:xfrm>
          <a:off x="0" y="0"/>
          <a:ext cx="0" cy="0"/>
          <a:chOff x="0" y="0"/>
          <a:chExt cx="0" cy="0"/>
        </a:xfrm>
      </p:grpSpPr>
      <p:pic>
        <p:nvPicPr>
          <p:cNvPr id="11" name="Imagen 10"/>
          <p:cNvPicPr>
            <a:picLocks noChangeAspect="1"/>
          </p:cNvPicPr>
          <p:nvPr/>
        </p:nvPicPr>
        <p:blipFill>
          <a:blip r:embed="rId3">
            <a:extLst>
              <a:ext uri="{BEBA8EAE-BF5A-486C-A8C5-ECC9F3942E4B}">
                <a14:imgProps xmlns:a14="http://schemas.microsoft.com/office/drawing/2010/main">
                  <a14:imgLayer r:embed="rId4">
                    <a14:imgEffect>
                      <a14:backgroundRemoval t="1594" b="98805" l="498" r="100000"/>
                    </a14:imgEffect>
                    <a14:imgEffect>
                      <a14:artisticMarker/>
                    </a14:imgEffect>
                  </a14:imgLayer>
                </a14:imgProps>
              </a:ext>
              <a:ext uri="{28A0092B-C50C-407E-A947-70E740481C1C}">
                <a14:useLocalDpi xmlns:a14="http://schemas.microsoft.com/office/drawing/2010/main" val="0"/>
              </a:ext>
            </a:extLst>
          </a:blip>
          <a:stretch>
            <a:fillRect/>
          </a:stretch>
        </p:blipFill>
        <p:spPr>
          <a:xfrm>
            <a:off x="355129" y="369224"/>
            <a:ext cx="1225317" cy="1140607"/>
          </a:xfrm>
          <a:prstGeom prst="rect">
            <a:avLst/>
          </a:prstGeom>
          <a:ln>
            <a:noFill/>
          </a:ln>
        </p:spPr>
      </p:pic>
      <p:pic>
        <p:nvPicPr>
          <p:cNvPr id="5" name="Imagen 4" descr="G:\22627676_529119457442182_892588326_n.jpg"/>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0648146" y="352991"/>
            <a:ext cx="1228308" cy="1176969"/>
          </a:xfrm>
          <a:prstGeom prst="rect">
            <a:avLst/>
          </a:prstGeom>
          <a:ln>
            <a:noFill/>
          </a:ln>
        </p:spPr>
      </p:pic>
      <p:sp>
        <p:nvSpPr>
          <p:cNvPr id="6" name="Título 5"/>
          <p:cNvSpPr>
            <a:spLocks noGrp="1"/>
          </p:cNvSpPr>
          <p:nvPr>
            <p:ph type="ctrTitle"/>
          </p:nvPr>
        </p:nvSpPr>
        <p:spPr>
          <a:xfrm>
            <a:off x="1206499" y="0"/>
            <a:ext cx="9712037" cy="1817783"/>
          </a:xfrm>
          <a:ln>
            <a:noFill/>
          </a:ln>
        </p:spPr>
        <p:txBody>
          <a:bodyPr rtlCol="0" anchor="ctr">
            <a:normAutofit/>
          </a:bodyPr>
          <a:lstStyle/>
          <a:p>
            <a:pPr algn="ctr" rtl="0"/>
            <a:r>
              <a:rPr lang="es-ES" sz="3600" dirty="0" smtClean="0">
                <a:solidFill>
                  <a:schemeClr val="tx2"/>
                </a:solidFill>
              </a:rPr>
              <a:t>UNIVERSIDAD PARTICULAR DE CHICLAYO</a:t>
            </a:r>
            <a:r>
              <a:rPr lang="es-ES" dirty="0" smtClean="0"/>
              <a:t/>
            </a:r>
            <a:br>
              <a:rPr lang="es-ES" dirty="0" smtClean="0"/>
            </a:br>
            <a:r>
              <a:rPr lang="es-ES" sz="2800" dirty="0">
                <a:solidFill>
                  <a:srgbClr val="912503"/>
                </a:solidFill>
              </a:rPr>
              <a:t>FACULTAD DE CIENCIAS DE LA </a:t>
            </a:r>
            <a:r>
              <a:rPr lang="es-ES" sz="2800" dirty="0" smtClean="0">
                <a:solidFill>
                  <a:srgbClr val="912503"/>
                </a:solidFill>
              </a:rPr>
              <a:t>SALUD</a:t>
            </a:r>
            <a:r>
              <a:rPr lang="es-ES" sz="2800" dirty="0" smtClean="0"/>
              <a:t/>
            </a:r>
            <a:br>
              <a:rPr lang="es-ES" sz="2800" dirty="0" smtClean="0"/>
            </a:br>
            <a:r>
              <a:rPr lang="es-ES" sz="2400" dirty="0" smtClean="0">
                <a:solidFill>
                  <a:srgbClr val="002060"/>
                </a:solidFill>
              </a:rPr>
              <a:t>escuela profesional de psicología</a:t>
            </a:r>
            <a:endParaRPr lang="es-ES" sz="2800" dirty="0">
              <a:solidFill>
                <a:srgbClr val="002060"/>
              </a:solidFill>
            </a:endParaRPr>
          </a:p>
        </p:txBody>
      </p:sp>
      <p:sp>
        <p:nvSpPr>
          <p:cNvPr id="8" name="Título 5"/>
          <p:cNvSpPr txBox="1">
            <a:spLocks/>
          </p:cNvSpPr>
          <p:nvPr/>
        </p:nvSpPr>
        <p:spPr>
          <a:xfrm>
            <a:off x="372534" y="1851379"/>
            <a:ext cx="11548533" cy="2370666"/>
          </a:xfrm>
          <a:prstGeom prst="rect">
            <a:avLst/>
          </a:prstGeom>
        </p:spPr>
        <p:txBody>
          <a:bodyPr vert="horz" lIns="0" tIns="45720" rIns="0" bIns="45720" rtlCol="0" anchor="ctr">
            <a:noAutofit/>
          </a:bodyPr>
          <a:lst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a:lstStyle>
          <a:p>
            <a:pPr algn="ctr"/>
            <a:r>
              <a:rPr lang="es-ES" sz="3200" dirty="0" smtClean="0">
                <a:solidFill>
                  <a:schemeClr val="tx2"/>
                </a:solidFill>
              </a:rPr>
              <a:t>CLIMA SOCIAL FAMILIAR Y SU RELACIÓN CON LA DEPRESIÓN EN ESTUDIANTES DE SECUNDARIA DE UNA INSTITUCIÓN EDUCATIVA – 2018</a:t>
            </a:r>
          </a:p>
          <a:p>
            <a:pPr algn="ctr"/>
            <a:endParaRPr lang="es-ES" sz="3200" dirty="0">
              <a:solidFill>
                <a:schemeClr val="tx2"/>
              </a:solidFill>
            </a:endParaRPr>
          </a:p>
        </p:txBody>
      </p:sp>
      <p:sp>
        <p:nvSpPr>
          <p:cNvPr id="4" name="AutoShape 6" descr="Resultado de imagen para universidad de chiclay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cxnSp>
        <p:nvCxnSpPr>
          <p:cNvPr id="3" name="Conector recto 2"/>
          <p:cNvCxnSpPr/>
          <p:nvPr/>
        </p:nvCxnSpPr>
        <p:spPr>
          <a:xfrm flipV="1">
            <a:off x="1456267" y="1625600"/>
            <a:ext cx="9166577" cy="22578"/>
          </a:xfrm>
          <a:prstGeom prst="line">
            <a:avLst/>
          </a:prstGeom>
          <a:ln/>
        </p:spPr>
        <p:style>
          <a:lnRef idx="3">
            <a:schemeClr val="accent1"/>
          </a:lnRef>
          <a:fillRef idx="0">
            <a:schemeClr val="accent1"/>
          </a:fillRef>
          <a:effectRef idx="2">
            <a:schemeClr val="accent1"/>
          </a:effectRef>
          <a:fontRef idx="minor">
            <a:schemeClr val="tx1"/>
          </a:fontRef>
        </p:style>
      </p:cxnSp>
      <p:sp>
        <p:nvSpPr>
          <p:cNvPr id="9" name="Rectángulo 8"/>
          <p:cNvSpPr/>
          <p:nvPr/>
        </p:nvSpPr>
        <p:spPr>
          <a:xfrm>
            <a:off x="1896533" y="3847868"/>
            <a:ext cx="8579556" cy="1938992"/>
          </a:xfrm>
          <a:prstGeom prst="rect">
            <a:avLst/>
          </a:prstGeom>
        </p:spPr>
        <p:txBody>
          <a:bodyPr wrap="square">
            <a:spAutoFit/>
          </a:bodyPr>
          <a:lstStyle/>
          <a:p>
            <a:pPr algn="ctr"/>
            <a:r>
              <a:rPr lang="es-MX" sz="2400" dirty="0">
                <a:solidFill>
                  <a:schemeClr val="tx2"/>
                </a:solidFill>
                <a:latin typeface="+mj-lt"/>
              </a:rPr>
              <a:t>TESIS PRESENTADA POR LA BACHILLER</a:t>
            </a:r>
          </a:p>
          <a:p>
            <a:pPr algn="ctr"/>
            <a:r>
              <a:rPr lang="es-MX" sz="2400" dirty="0">
                <a:solidFill>
                  <a:schemeClr val="tx2"/>
                </a:solidFill>
                <a:latin typeface="+mj-lt"/>
              </a:rPr>
              <a:t>OSORIO RODRIGUEZ VERÓNICA CELESTE</a:t>
            </a:r>
          </a:p>
          <a:p>
            <a:pPr algn="ctr"/>
            <a:r>
              <a:rPr lang="es-MX" sz="2400" dirty="0">
                <a:solidFill>
                  <a:schemeClr val="tx2"/>
                </a:solidFill>
                <a:latin typeface="+mj-lt"/>
              </a:rPr>
              <a:t>Para Optar el </a:t>
            </a:r>
            <a:r>
              <a:rPr lang="es-MX" sz="2400" dirty="0" smtClean="0">
                <a:solidFill>
                  <a:schemeClr val="tx2"/>
                </a:solidFill>
                <a:latin typeface="+mj-lt"/>
              </a:rPr>
              <a:t>Grado Académico de</a:t>
            </a:r>
          </a:p>
          <a:p>
            <a:pPr algn="ctr"/>
            <a:r>
              <a:rPr lang="es-MX" sz="2400" dirty="0" smtClean="0">
                <a:solidFill>
                  <a:schemeClr val="tx2"/>
                </a:solidFill>
                <a:latin typeface="+mj-lt"/>
              </a:rPr>
              <a:t>Licenciada en Psicología</a:t>
            </a:r>
          </a:p>
          <a:p>
            <a:pPr algn="ctr"/>
            <a:r>
              <a:rPr lang="es-MX" sz="2400" dirty="0" smtClean="0">
                <a:solidFill>
                  <a:schemeClr val="tx2"/>
                </a:solidFill>
                <a:latin typeface="+mj-lt"/>
              </a:rPr>
              <a:t>Chiclayo -2019 </a:t>
            </a:r>
            <a:endParaRPr lang="es-ES" sz="2400" dirty="0">
              <a:solidFill>
                <a:schemeClr val="tx2"/>
              </a:solidFill>
              <a:latin typeface="+mj-lt"/>
            </a:endParaRPr>
          </a:p>
        </p:txBody>
      </p:sp>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7428" y="228600"/>
            <a:ext cx="5777346" cy="6317673"/>
          </a:xfrm>
        </p:spPr>
        <p:txBody>
          <a:bodyPr>
            <a:normAutofit/>
          </a:bodyPr>
          <a:lstStyle/>
          <a:p>
            <a:pPr marL="0" lvl="0" indent="0" algn="ctr">
              <a:buNone/>
            </a:pPr>
            <a:r>
              <a:rPr lang="es-ES" sz="1600" b="1" dirty="0" smtClean="0">
                <a:solidFill>
                  <a:schemeClr val="tx2"/>
                </a:solidFill>
                <a:latin typeface="Arial" panose="020B0604020202020204" pitchFamily="34" charset="0"/>
                <a:cs typeface="Arial" panose="020B0604020202020204" pitchFamily="34" charset="0"/>
              </a:rPr>
              <a:t>MATERIALES Y MÉTODOS</a:t>
            </a:r>
            <a:endParaRPr lang="es-ES" sz="1600" b="1" dirty="0">
              <a:solidFill>
                <a:schemeClr val="tx2"/>
              </a:solidFill>
              <a:latin typeface="Arial" panose="020B0604020202020204" pitchFamily="34" charset="0"/>
              <a:cs typeface="Arial" panose="020B0604020202020204" pitchFamily="34" charset="0"/>
            </a:endParaRPr>
          </a:p>
          <a:p>
            <a:pPr marL="0" lvl="1" indent="0">
              <a:spcBef>
                <a:spcPts val="1800"/>
              </a:spcBef>
              <a:buNone/>
            </a:pPr>
            <a:r>
              <a:rPr lang="es-ES" b="1" dirty="0" smtClean="0">
                <a:solidFill>
                  <a:srgbClr val="0070C0"/>
                </a:solidFill>
                <a:latin typeface="Arial" panose="020B0604020202020204" pitchFamily="34" charset="0"/>
                <a:cs typeface="Arial" panose="020B0604020202020204" pitchFamily="34" charset="0"/>
              </a:rPr>
              <a:t>                 Tipo </a:t>
            </a:r>
            <a:r>
              <a:rPr lang="es-ES" b="1" dirty="0">
                <a:solidFill>
                  <a:srgbClr val="0070C0"/>
                </a:solidFill>
                <a:latin typeface="Arial" panose="020B0604020202020204" pitchFamily="34" charset="0"/>
                <a:cs typeface="Arial" panose="020B0604020202020204" pitchFamily="34" charset="0"/>
              </a:rPr>
              <a:t>de Investigación</a:t>
            </a:r>
          </a:p>
          <a:p>
            <a:pPr>
              <a:buFont typeface="Wingdings" panose="05000000000000000000" pitchFamily="2" charset="2"/>
              <a:buChar char="q"/>
            </a:pPr>
            <a:r>
              <a:rPr lang="es-MX" sz="1400" b="1" dirty="0" smtClean="0">
                <a:solidFill>
                  <a:schemeClr val="tx2"/>
                </a:solidFill>
                <a:latin typeface="Arial" panose="020B0604020202020204" pitchFamily="34" charset="0"/>
                <a:cs typeface="Arial" panose="020B0604020202020204" pitchFamily="34" charset="0"/>
              </a:rPr>
              <a:t>           Descriptivo </a:t>
            </a:r>
            <a:r>
              <a:rPr lang="es-MX" sz="1400" b="1" dirty="0">
                <a:solidFill>
                  <a:schemeClr val="tx2"/>
                </a:solidFill>
                <a:latin typeface="Arial" panose="020B0604020202020204" pitchFamily="34" charset="0"/>
                <a:cs typeface="Arial" panose="020B0604020202020204" pitchFamily="34" charset="0"/>
              </a:rPr>
              <a:t>- </a:t>
            </a:r>
            <a:r>
              <a:rPr lang="es-MX" sz="1400" b="1" dirty="0" err="1">
                <a:solidFill>
                  <a:schemeClr val="tx2"/>
                </a:solidFill>
                <a:latin typeface="Arial" panose="020B0604020202020204" pitchFamily="34" charset="0"/>
                <a:cs typeface="Arial" panose="020B0604020202020204" pitchFamily="34" charset="0"/>
              </a:rPr>
              <a:t>Correlacional</a:t>
            </a:r>
            <a:endParaRPr lang="es-MX" sz="1400" b="1" dirty="0">
              <a:solidFill>
                <a:schemeClr val="tx2"/>
              </a:solidFill>
              <a:latin typeface="Arial" panose="020B0604020202020204" pitchFamily="34" charset="0"/>
              <a:cs typeface="Arial" panose="020B0604020202020204" pitchFamily="34" charset="0"/>
            </a:endParaRPr>
          </a:p>
          <a:p>
            <a:pPr marL="0" lvl="1" indent="0" algn="ctr">
              <a:spcBef>
                <a:spcPts val="1800"/>
              </a:spcBef>
              <a:buNone/>
            </a:pPr>
            <a:endParaRPr lang="es-ES" b="1" dirty="0" smtClean="0">
              <a:solidFill>
                <a:srgbClr val="0070C0"/>
              </a:solidFill>
              <a:latin typeface="Arial" panose="020B0604020202020204" pitchFamily="34" charset="0"/>
              <a:cs typeface="Arial" panose="020B0604020202020204" pitchFamily="34" charset="0"/>
            </a:endParaRPr>
          </a:p>
          <a:p>
            <a:pPr marL="0" lvl="1" indent="0">
              <a:spcBef>
                <a:spcPts val="1800"/>
              </a:spcBef>
              <a:buNone/>
            </a:pPr>
            <a:r>
              <a:rPr lang="es-ES" b="1" dirty="0" smtClean="0">
                <a:solidFill>
                  <a:srgbClr val="0070C0"/>
                </a:solidFill>
                <a:latin typeface="Arial" panose="020B0604020202020204" pitchFamily="34" charset="0"/>
                <a:cs typeface="Arial" panose="020B0604020202020204" pitchFamily="34" charset="0"/>
              </a:rPr>
              <a:t>              Diseño </a:t>
            </a:r>
            <a:r>
              <a:rPr lang="es-ES" b="1" dirty="0">
                <a:solidFill>
                  <a:srgbClr val="0070C0"/>
                </a:solidFill>
                <a:latin typeface="Arial" panose="020B0604020202020204" pitchFamily="34" charset="0"/>
                <a:cs typeface="Arial" panose="020B0604020202020204" pitchFamily="34" charset="0"/>
              </a:rPr>
              <a:t>de Investigación</a:t>
            </a:r>
          </a:p>
          <a:p>
            <a:pPr>
              <a:buFont typeface="Wingdings" panose="05000000000000000000" pitchFamily="2" charset="2"/>
              <a:buChar char="q"/>
            </a:pPr>
            <a:r>
              <a:rPr lang="es-MX" sz="1400" b="1" dirty="0" smtClean="0">
                <a:solidFill>
                  <a:schemeClr val="tx2"/>
                </a:solidFill>
                <a:latin typeface="Arial" panose="020B0604020202020204" pitchFamily="34" charset="0"/>
                <a:cs typeface="Arial" panose="020B0604020202020204" pitchFamily="34" charset="0"/>
              </a:rPr>
              <a:t>          Transversal </a:t>
            </a:r>
            <a:r>
              <a:rPr lang="es-MX" sz="1400" b="1" dirty="0">
                <a:solidFill>
                  <a:schemeClr val="tx2"/>
                </a:solidFill>
                <a:latin typeface="Arial" panose="020B0604020202020204" pitchFamily="34" charset="0"/>
                <a:cs typeface="Arial" panose="020B0604020202020204" pitchFamily="34" charset="0"/>
              </a:rPr>
              <a:t>– No experimental </a:t>
            </a:r>
          </a:p>
          <a:p>
            <a:pPr marL="0" indent="0">
              <a:buNone/>
            </a:pPr>
            <a:endParaRPr lang="es-ES" sz="1600" b="1" dirty="0">
              <a:solidFill>
                <a:schemeClr val="tx2"/>
              </a:solidFill>
              <a:latin typeface="Arial" panose="020B0604020202020204" pitchFamily="34" charset="0"/>
              <a:cs typeface="Arial" panose="020B0604020202020204" pitchFamily="34" charset="0"/>
            </a:endParaRPr>
          </a:p>
        </p:txBody>
      </p:sp>
      <p:sp>
        <p:nvSpPr>
          <p:cNvPr id="5" name="Marcador de contenido 2"/>
          <p:cNvSpPr txBox="1">
            <a:spLocks/>
          </p:cNvSpPr>
          <p:nvPr/>
        </p:nvSpPr>
        <p:spPr>
          <a:xfrm>
            <a:off x="6317673" y="166255"/>
            <a:ext cx="5237017" cy="6182590"/>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Font typeface="Wingdings" panose="05000000000000000000" pitchFamily="2" charset="2"/>
              <a:buNone/>
            </a:pPr>
            <a:endParaRPr lang="es-ES" sz="1800" dirty="0" smtClean="0"/>
          </a:p>
          <a:p>
            <a:pPr marL="0" indent="0">
              <a:buFont typeface="Wingdings" panose="05000000000000000000" pitchFamily="2" charset="2"/>
              <a:buNone/>
            </a:pPr>
            <a:endParaRPr lang="es-ES" sz="1900" b="1" dirty="0">
              <a:solidFill>
                <a:srgbClr val="00B050"/>
              </a:solidFill>
              <a:latin typeface="Arial" panose="020B0604020202020204" pitchFamily="34" charset="0"/>
              <a:cs typeface="Arial" panose="020B0604020202020204" pitchFamily="34" charset="0"/>
            </a:endParaRPr>
          </a:p>
        </p:txBody>
      </p:sp>
      <p:sp>
        <p:nvSpPr>
          <p:cNvPr id="6" name="Rectángulo 5"/>
          <p:cNvSpPr>
            <a:spLocks noChangeArrowheads="1"/>
          </p:cNvSpPr>
          <p:nvPr/>
        </p:nvSpPr>
        <p:spPr bwMode="auto">
          <a:xfrm>
            <a:off x="4671153" y="2732182"/>
            <a:ext cx="2688116" cy="1322025"/>
          </a:xfrm>
          <a:prstGeom prst="rect">
            <a:avLst/>
          </a:prstGeom>
          <a:solidFill>
            <a:srgbClr val="FFFFFF"/>
          </a:solidFill>
          <a:ln w="38100">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es-PE"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s-PE"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es-PE"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s-PE" sz="2000" dirty="0" smtClean="0">
                <a:latin typeface="Calibri" panose="020F0502020204030204" pitchFamily="34" charset="0"/>
                <a:ea typeface="Times New Roman" panose="02020603050405020304" pitchFamily="18" charset="0"/>
                <a:cs typeface="Times New Roman" panose="02020603050405020304" pitchFamily="18" charset="0"/>
              </a:rPr>
              <a:t>M </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1000"/>
              </a:spcAft>
            </a:pP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1000"/>
              </a:spcAft>
            </a:pPr>
            <a:r>
              <a:rPr lang="es-PE" sz="2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1000"/>
              </a:spcAft>
            </a:pPr>
            <a:r>
              <a:rPr lang="es-PE" sz="2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1000"/>
              </a:spcAft>
            </a:pPr>
            <a:r>
              <a:rPr lang="es-PE" sz="2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1000"/>
              </a:spcAft>
            </a:pPr>
            <a:r>
              <a:rPr lang="es-PE" sz="2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1000"/>
              </a:spcAft>
            </a:pPr>
            <a:r>
              <a:rPr lang="es-PE" sz="2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Cuadro de texto 35"/>
          <p:cNvSpPr txBox="1">
            <a:spLocks noChangeArrowheads="1"/>
          </p:cNvSpPr>
          <p:nvPr/>
        </p:nvSpPr>
        <p:spPr bwMode="auto">
          <a:xfrm>
            <a:off x="5870430" y="2867893"/>
            <a:ext cx="925224" cy="4260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indent="180340">
              <a:lnSpc>
                <a:spcPct val="115000"/>
              </a:lnSpc>
              <a:spcAft>
                <a:spcPts val="1000"/>
              </a:spcAft>
            </a:pPr>
            <a:r>
              <a:rPr lang="es-ES"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es-PE" sz="2000" dirty="0">
                <a:effectLst/>
                <a:latin typeface="Calibri" panose="020F0502020204030204" pitchFamily="34" charset="0"/>
                <a:ea typeface="Times New Roman" panose="02020603050405020304" pitchFamily="18" charset="0"/>
                <a:cs typeface="Times New Roman" panose="02020603050405020304" pitchFamily="18" charset="0"/>
              </a:rPr>
              <a:t>O1</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Cuadro de texto 40"/>
          <p:cNvSpPr txBox="1">
            <a:spLocks noChangeArrowheads="1"/>
          </p:cNvSpPr>
          <p:nvPr/>
        </p:nvSpPr>
        <p:spPr bwMode="auto">
          <a:xfrm>
            <a:off x="5770850" y="3584863"/>
            <a:ext cx="962025"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indent="270510">
              <a:lnSpc>
                <a:spcPct val="115000"/>
              </a:lnSpc>
              <a:spcAft>
                <a:spcPts val="1000"/>
              </a:spcAft>
            </a:pPr>
            <a:r>
              <a:rPr lang="es-PE" sz="2000" dirty="0">
                <a:effectLst/>
                <a:latin typeface="Calibri" panose="020F0502020204030204" pitchFamily="34" charset="0"/>
                <a:ea typeface="Times New Roman" panose="02020603050405020304" pitchFamily="18" charset="0"/>
                <a:cs typeface="Times New Roman" panose="02020603050405020304" pitchFamily="18" charset="0"/>
              </a:rPr>
              <a:t>  O2</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Cuadro de texto 37"/>
          <p:cNvSpPr txBox="1"/>
          <p:nvPr/>
        </p:nvSpPr>
        <p:spPr>
          <a:xfrm>
            <a:off x="6694285" y="3244013"/>
            <a:ext cx="299720" cy="49466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s-PE" sz="1800">
                <a:effectLst/>
                <a:ea typeface="Times New Roman" panose="02020603050405020304" pitchFamily="18" charset="0"/>
                <a:cs typeface="Times New Roman" panose="02020603050405020304" pitchFamily="18" charset="0"/>
              </a:rPr>
              <a:t>E</a:t>
            </a:r>
            <a:endParaRPr lang="es-ES" sz="1100">
              <a:effectLst/>
              <a:ea typeface="Times New Roman" panose="02020603050405020304" pitchFamily="18" charset="0"/>
              <a:cs typeface="Times New Roman" panose="02020603050405020304" pitchFamily="18" charset="0"/>
            </a:endParaRPr>
          </a:p>
        </p:txBody>
      </p:sp>
      <p:cxnSp>
        <p:nvCxnSpPr>
          <p:cNvPr id="10" name="Conector recto de flecha 9"/>
          <p:cNvCxnSpPr>
            <a:cxnSpLocks noChangeShapeType="1"/>
          </p:cNvCxnSpPr>
          <p:nvPr/>
        </p:nvCxnSpPr>
        <p:spPr bwMode="auto">
          <a:xfrm flipV="1">
            <a:off x="5340927" y="3138056"/>
            <a:ext cx="810491" cy="41563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 name="Conector recto de flecha 10"/>
          <p:cNvCxnSpPr>
            <a:cxnSpLocks noChangeShapeType="1"/>
          </p:cNvCxnSpPr>
          <p:nvPr/>
        </p:nvCxnSpPr>
        <p:spPr bwMode="auto">
          <a:xfrm>
            <a:off x="5372100" y="3605645"/>
            <a:ext cx="789710" cy="15586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6" name="Conector recto de flecha 15"/>
          <p:cNvCxnSpPr/>
          <p:nvPr/>
        </p:nvCxnSpPr>
        <p:spPr>
          <a:xfrm>
            <a:off x="6317673" y="3221182"/>
            <a:ext cx="10391" cy="32211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Rectángulo 20"/>
          <p:cNvSpPr/>
          <p:nvPr/>
        </p:nvSpPr>
        <p:spPr>
          <a:xfrm>
            <a:off x="450273" y="3553690"/>
            <a:ext cx="3851564" cy="2821285"/>
          </a:xfrm>
          <a:prstGeom prst="rect">
            <a:avLst/>
          </a:prstGeom>
        </p:spPr>
        <p:txBody>
          <a:bodyPr wrap="square">
            <a:spAutoFit/>
          </a:bodyPr>
          <a:lstStyle/>
          <a:p>
            <a:pPr algn="just">
              <a:lnSpc>
                <a:spcPct val="150000"/>
              </a:lnSpc>
              <a:spcAft>
                <a:spcPts val="1000"/>
              </a:spcAft>
            </a:pPr>
            <a:r>
              <a:rPr lang="es-PE" sz="1600" b="1" dirty="0">
                <a:solidFill>
                  <a:srgbClr val="7030A0"/>
                </a:solidFill>
                <a:latin typeface="Arial" panose="020B0604020202020204" pitchFamily="34" charset="0"/>
                <a:ea typeface="Times New Roman" panose="02020603050405020304" pitchFamily="18" charset="0"/>
                <a:cs typeface="Arial" panose="020B0604020202020204" pitchFamily="34" charset="0"/>
              </a:rPr>
              <a:t>Dónde:</a:t>
            </a:r>
            <a:endParaRPr lang="es-ES" sz="1400" dirty="0">
              <a:solidFill>
                <a:srgbClr val="7030A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1000"/>
              </a:spcAft>
              <a:buFont typeface="Wingdings" panose="05000000000000000000" pitchFamily="2" charset="2"/>
              <a:buChar char="q"/>
            </a:pPr>
            <a:r>
              <a:rPr lang="es-PE" sz="1600" dirty="0" smtClean="0">
                <a:latin typeface="Arial" panose="020B0604020202020204" pitchFamily="34" charset="0"/>
                <a:ea typeface="Times New Roman" panose="02020603050405020304" pitchFamily="18" charset="0"/>
                <a:cs typeface="Arial" panose="020B0604020202020204" pitchFamily="34" charset="0"/>
              </a:rPr>
              <a:t>  </a:t>
            </a:r>
            <a:r>
              <a:rPr lang="es-PE" sz="1600"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M</a:t>
            </a:r>
            <a:r>
              <a:rPr lang="es-PE" sz="1600"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es-PE" sz="1600"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:Estudiantes </a:t>
            </a:r>
            <a:r>
              <a:rPr lang="es-PE" sz="1600" dirty="0">
                <a:solidFill>
                  <a:schemeClr val="tx2"/>
                </a:solidFill>
                <a:latin typeface="Arial" panose="020B0604020202020204" pitchFamily="34" charset="0"/>
                <a:ea typeface="Times New Roman" panose="02020603050405020304" pitchFamily="18" charset="0"/>
                <a:cs typeface="Arial" panose="020B0604020202020204" pitchFamily="34" charset="0"/>
              </a:rPr>
              <a:t>de una </a:t>
            </a:r>
            <a:r>
              <a:rPr lang="es-PE" sz="1600"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	institución </a:t>
            </a:r>
            <a:r>
              <a:rPr lang="es-PE" sz="1600" dirty="0">
                <a:solidFill>
                  <a:schemeClr val="tx2"/>
                </a:solidFill>
                <a:latin typeface="Arial" panose="020B0604020202020204" pitchFamily="34" charset="0"/>
                <a:ea typeface="Times New Roman" panose="02020603050405020304" pitchFamily="18" charset="0"/>
                <a:cs typeface="Arial" panose="020B0604020202020204" pitchFamily="34" charset="0"/>
              </a:rPr>
              <a:t>educativa estatal.</a:t>
            </a:r>
            <a:endParaRPr lang="es-ES" sz="1400"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1000"/>
              </a:spcAft>
              <a:buFont typeface="Wingdings" panose="05000000000000000000" pitchFamily="2" charset="2"/>
              <a:buChar char="q"/>
            </a:pPr>
            <a:r>
              <a:rPr lang="es-PE" sz="1600"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es-PE" sz="1600"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es-PE" sz="1600" dirty="0">
                <a:solidFill>
                  <a:schemeClr val="tx2"/>
                </a:solidFill>
                <a:latin typeface="Arial" panose="020B0604020202020204" pitchFamily="34" charset="0"/>
                <a:ea typeface="Times New Roman" panose="02020603050405020304" pitchFamily="18" charset="0"/>
                <a:cs typeface="Arial" panose="020B0604020202020204" pitchFamily="34" charset="0"/>
              </a:rPr>
              <a:t>O1	: </a:t>
            </a:r>
            <a:r>
              <a:rPr lang="es-PE" sz="1600"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Clima </a:t>
            </a:r>
            <a:r>
              <a:rPr lang="es-PE" sz="1600" dirty="0">
                <a:solidFill>
                  <a:schemeClr val="tx2"/>
                </a:solidFill>
                <a:latin typeface="Arial" panose="020B0604020202020204" pitchFamily="34" charset="0"/>
                <a:ea typeface="Times New Roman" panose="02020603050405020304" pitchFamily="18" charset="0"/>
                <a:cs typeface="Arial" panose="020B0604020202020204" pitchFamily="34" charset="0"/>
              </a:rPr>
              <a:t>Social Familiar.</a:t>
            </a:r>
            <a:endParaRPr lang="es-ES" sz="1400"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1000"/>
              </a:spcAft>
              <a:buFont typeface="Wingdings" panose="05000000000000000000" pitchFamily="2" charset="2"/>
              <a:buChar char="q"/>
            </a:pPr>
            <a:r>
              <a:rPr lang="es-PE" sz="1600"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es-PE" sz="1600" dirty="0">
                <a:solidFill>
                  <a:schemeClr val="tx2"/>
                </a:solidFill>
                <a:latin typeface="Arial" panose="020B0604020202020204" pitchFamily="34" charset="0"/>
                <a:ea typeface="Times New Roman" panose="02020603050405020304" pitchFamily="18" charset="0"/>
                <a:cs typeface="Arial" panose="020B0604020202020204" pitchFamily="34" charset="0"/>
              </a:rPr>
              <a:t>O2	</a:t>
            </a:r>
            <a:r>
              <a:rPr lang="es-PE" sz="1600"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:Depresión</a:t>
            </a:r>
            <a:r>
              <a:rPr lang="es-PE" sz="1600" dirty="0">
                <a:solidFill>
                  <a:schemeClr val="tx2"/>
                </a:solidFill>
                <a:latin typeface="Arial" panose="020B0604020202020204" pitchFamily="34" charset="0"/>
                <a:ea typeface="Times New Roman" panose="02020603050405020304" pitchFamily="18" charset="0"/>
                <a:cs typeface="Arial" panose="020B0604020202020204" pitchFamily="34" charset="0"/>
              </a:rPr>
              <a:t>.</a:t>
            </a:r>
            <a:endParaRPr lang="es-ES" sz="1400"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1000"/>
              </a:spcAft>
              <a:buFont typeface="Wingdings" panose="05000000000000000000" pitchFamily="2" charset="2"/>
              <a:buChar char="q"/>
            </a:pPr>
            <a:r>
              <a:rPr lang="es-PE" sz="1600" dirty="0">
                <a:latin typeface="Arial" panose="020B0604020202020204" pitchFamily="34" charset="0"/>
                <a:ea typeface="Times New Roman" panose="02020603050405020304" pitchFamily="18" charset="0"/>
                <a:cs typeface="Arial" panose="020B0604020202020204" pitchFamily="34" charset="0"/>
              </a:rPr>
              <a:t> </a:t>
            </a:r>
            <a:r>
              <a:rPr lang="es-PE" sz="1600" dirty="0" smtClean="0">
                <a:latin typeface="Arial" panose="020B0604020202020204" pitchFamily="34" charset="0"/>
                <a:ea typeface="Times New Roman" panose="02020603050405020304" pitchFamily="18" charset="0"/>
                <a:cs typeface="Arial" panose="020B0604020202020204" pitchFamily="34" charset="0"/>
              </a:rPr>
              <a:t>  </a:t>
            </a:r>
            <a:r>
              <a:rPr lang="es-PE" sz="1600" dirty="0">
                <a:latin typeface="Arial" panose="020B0604020202020204" pitchFamily="34" charset="0"/>
                <a:ea typeface="Times New Roman" panose="02020603050405020304" pitchFamily="18" charset="0"/>
                <a:cs typeface="Arial" panose="020B0604020202020204" pitchFamily="34" charset="0"/>
              </a:rPr>
              <a:t>E	</a:t>
            </a:r>
            <a:r>
              <a:rPr lang="es-PE" sz="1600" dirty="0" smtClean="0">
                <a:latin typeface="Arial" panose="020B0604020202020204" pitchFamily="34" charset="0"/>
                <a:ea typeface="Times New Roman" panose="02020603050405020304" pitchFamily="18" charset="0"/>
                <a:cs typeface="Arial" panose="020B0604020202020204" pitchFamily="34" charset="0"/>
              </a:rPr>
              <a:t>:</a:t>
            </a:r>
            <a:r>
              <a:rPr lang="es-PE" sz="16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Relación </a:t>
            </a:r>
            <a:r>
              <a:rPr lang="es-PE"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entre variables.</a:t>
            </a:r>
            <a:endParaRPr lang="es-ES" sz="14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8" name="Rectangle 10"/>
          <p:cNvSpPr>
            <a:spLocks noChangeArrowheads="1"/>
          </p:cNvSpPr>
          <p:nvPr/>
        </p:nvSpPr>
        <p:spPr bwMode="auto">
          <a:xfrm>
            <a:off x="5133109" y="-105158"/>
            <a:ext cx="6785264"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900113" algn="l"/>
                <a:tab pos="5400675" algn="r"/>
              </a:tabLst>
            </a:pPr>
            <a:endParaRPr kumimoji="0" lang="es-PE"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900113" algn="l"/>
                <a:tab pos="5400675" algn="r"/>
              </a:tabLst>
            </a:pPr>
            <a:r>
              <a:rPr kumimoji="0" lang="es-PE" sz="1600" b="1" i="0" u="none" strike="noStrike" cap="none" normalizeH="0" baseline="0" dirty="0" smtClean="0">
                <a:ln>
                  <a:noFill/>
                </a:ln>
                <a:solidFill>
                  <a:srgbClr val="7030A0"/>
                </a:solidFill>
                <a:effectLst/>
                <a:ea typeface="Calibri" panose="020F0502020204030204" pitchFamily="34" charset="0"/>
                <a:cs typeface="Arial" panose="020B0604020202020204" pitchFamily="34" charset="0"/>
              </a:rPr>
              <a:t>La Población</a:t>
            </a:r>
            <a:endParaRPr kumimoji="0" lang="es-ES" sz="1050" b="0" i="0" u="none" strike="noStrike" cap="none" normalizeH="0" baseline="0" dirty="0" smtClean="0">
              <a:ln>
                <a:noFill/>
              </a:ln>
              <a:solidFill>
                <a:srgbClr val="7030A0"/>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r>
              <a:rPr kumimoji="0" lang="es-ES" sz="1600"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La población objetivo para este estudio fue de 108 estudiantes de secundaria, de ambos sexos</a:t>
            </a:r>
            <a:r>
              <a:rPr kumimoji="0" lang="es-ES" sz="1600" b="0" i="0" u="none" strike="noStrike" cap="none" normalizeH="0" dirty="0" smtClean="0">
                <a:ln>
                  <a:noFill/>
                </a:ln>
                <a:solidFill>
                  <a:srgbClr val="000000"/>
                </a:solidFill>
                <a:effectLst/>
                <a:ea typeface="Calibri" panose="020F0502020204030204" pitchFamily="34" charset="0"/>
                <a:cs typeface="Arial" panose="020B0604020202020204" pitchFamily="34" charset="0"/>
              </a:rPr>
              <a:t> </a:t>
            </a:r>
            <a:r>
              <a:rPr lang="es-ES" sz="1600" dirty="0" smtClean="0">
                <a:solidFill>
                  <a:srgbClr val="000000"/>
                </a:solidFill>
                <a:ea typeface="Calibri" panose="020F0502020204030204" pitchFamily="34" charset="0"/>
                <a:cs typeface="Arial" panose="020B0604020202020204" pitchFamily="34" charset="0"/>
              </a:rPr>
              <a:t>de 14 y 15 años de edad </a:t>
            </a:r>
            <a:r>
              <a:rPr kumimoji="0" lang="es-ES" sz="1600"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del 3ero y 4to año de secundaria de una institución educativa de Chiclayo, 2018.</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Se trabajó con toda la población, considerando la importancia de la generalización de los resultados. No siempre se utiliza una muestra (Hernández, Fernández&amp; Baptista, 2016).</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Sexo 	mujeres: 43</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Varones: 65</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Entre los 14 y 15 años de edad</a:t>
            </a:r>
            <a:endParaRPr kumimoji="0" lang="es-ES" sz="105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00113" algn="l"/>
                <a:tab pos="5400675" algn="r"/>
              </a:tabLst>
            </a:pPr>
            <a:endParaRPr kumimoji="0" lang="es-ES" sz="1800" b="0" i="0" u="none" strike="noStrike" cap="none" normalizeH="0" baseline="0" dirty="0" smtClean="0">
              <a:ln>
                <a:noFill/>
              </a:ln>
              <a:solidFill>
                <a:schemeClr val="tx1"/>
              </a:solidFill>
              <a:effectLst/>
              <a:latin typeface="Arial" panose="020B0604020202020204" pitchFamily="34" charset="0"/>
            </a:endParaRPr>
          </a:p>
        </p:txBody>
      </p:sp>
      <p:sp>
        <p:nvSpPr>
          <p:cNvPr id="30" name="Rectángulo 29"/>
          <p:cNvSpPr>
            <a:spLocks noChangeArrowheads="1"/>
          </p:cNvSpPr>
          <p:nvPr/>
        </p:nvSpPr>
        <p:spPr bwMode="auto">
          <a:xfrm>
            <a:off x="10138897" y="2006948"/>
            <a:ext cx="1402773" cy="509155"/>
          </a:xfrm>
          <a:prstGeom prst="rect">
            <a:avLst/>
          </a:prstGeom>
          <a:solidFill>
            <a:schemeClr val="bg1">
              <a:lumMod val="85000"/>
            </a:schemeClr>
          </a:solidFill>
          <a:ln w="9525">
            <a:solidFill>
              <a:srgbClr val="000000"/>
            </a:solidFill>
            <a:miter lim="800000"/>
            <a:headEnd/>
            <a:tailEnd/>
          </a:ln>
          <a:extLst/>
        </p:spPr>
        <p:txBody>
          <a:bodyPr rot="0" vert="horz" wrap="square" lIns="91440" tIns="45720" rIns="91440" bIns="45720" anchor="t" anchorCtr="0" upright="1">
            <a:noAutofit/>
          </a:bodyPr>
          <a:lstStyle/>
          <a:p>
            <a:pPr marL="457200">
              <a:lnSpc>
                <a:spcPct val="200000"/>
              </a:lnSpc>
              <a:spcAft>
                <a:spcPts val="0"/>
              </a:spcAft>
            </a:pPr>
            <a:r>
              <a:rPr lang="es-PE" sz="1200" dirty="0">
                <a:effectLst/>
                <a:latin typeface="Arial" panose="020B0604020202020204" pitchFamily="34" charset="0"/>
                <a:ea typeface="Calibri" panose="020F0502020204030204" pitchFamily="34" charset="0"/>
                <a:cs typeface="Times New Roman" panose="02020603050405020304" pitchFamily="18" charset="0"/>
              </a:rPr>
              <a:t>N=108</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PE"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9" name="Rectangle 12"/>
          <p:cNvSpPr>
            <a:spLocks noChangeArrowheads="1"/>
          </p:cNvSpPr>
          <p:nvPr/>
        </p:nvSpPr>
        <p:spPr bwMode="auto">
          <a:xfrm>
            <a:off x="5777344" y="2801875"/>
            <a:ext cx="6109855"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900113" algn="l"/>
                <a:tab pos="5400675"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endParaRPr kumimoji="0" lang="es-ES" sz="12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endParaRPr lang="es-ES" sz="1200" b="1" dirty="0">
              <a:solidFill>
                <a:srgbClr val="000000"/>
              </a:solidFill>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endParaRPr kumimoji="0" lang="es-ES" sz="12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endParaRPr kumimoji="0" lang="es-ES" sz="12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endParaRPr lang="es-ES" sz="1200" b="1" dirty="0">
              <a:solidFill>
                <a:srgbClr val="000000"/>
              </a:solidFill>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0113" algn="l"/>
                <a:tab pos="5400675" algn="r"/>
              </a:tabLst>
            </a:pPr>
            <a:endParaRPr kumimoji="0" lang="es-ES" sz="12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tab pos="900113" algn="l"/>
                <a:tab pos="5400675" algn="r"/>
              </a:tabLst>
            </a:pPr>
            <a:r>
              <a:rPr kumimoji="0" lang="es-ES" sz="1600" b="1" i="0" u="none" strike="noStrike" cap="none" normalizeH="0" baseline="0" dirty="0" smtClean="0">
                <a:ln>
                  <a:noFill/>
                </a:ln>
                <a:solidFill>
                  <a:srgbClr val="FF33CC"/>
                </a:solidFill>
                <a:effectLst/>
                <a:ea typeface="Calibri" panose="020F0502020204030204" pitchFamily="34" charset="0"/>
                <a:cs typeface="Arial" panose="020B0604020202020204" pitchFamily="34" charset="0"/>
              </a:rPr>
              <a:t>criterios de Inclusión:</a:t>
            </a:r>
            <a:endParaRPr kumimoji="0" lang="es-ES" sz="1050" b="1" i="0" u="none" strike="noStrike" cap="none" normalizeH="0" baseline="0" dirty="0" smtClean="0">
              <a:ln>
                <a:noFill/>
              </a:ln>
              <a:solidFill>
                <a:srgbClr val="FF33CC"/>
              </a:solidFill>
              <a:effectLst/>
            </a:endParaRPr>
          </a:p>
          <a:p>
            <a:pPr marL="0" marR="0" lvl="0" indent="0" algn="just" defTabSz="914400" rtl="0" eaLnBrk="0" fontAlgn="base" latinLnBrk="0" hangingPunct="0">
              <a:lnSpc>
                <a:spcPct val="150000"/>
              </a:lnSpc>
              <a:spcBef>
                <a:spcPct val="0"/>
              </a:spcBef>
              <a:spcAft>
                <a:spcPct val="0"/>
              </a:spcAft>
              <a:buClrTx/>
              <a:buSzTx/>
              <a:buFontTx/>
              <a:buChar char="•"/>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Estudiantes de 3ero y 4to grado de secundaria. </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Char char="•"/>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Estudiantes que hayan respondido el test.</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Char char="•"/>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Estudiantes que no tengan patología alguna.</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Char char="•"/>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Estudiantes matriculados.</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None/>
              <a:tabLst>
                <a:tab pos="900113" algn="l"/>
                <a:tab pos="5400675" algn="r"/>
              </a:tabLst>
            </a:pPr>
            <a:r>
              <a:rPr kumimoji="0" lang="es-ES" sz="1600" b="1" i="0" u="none" strike="noStrike" cap="none" normalizeH="0" baseline="0" dirty="0" smtClean="0">
                <a:ln>
                  <a:noFill/>
                </a:ln>
                <a:solidFill>
                  <a:srgbClr val="FF3300"/>
                </a:solidFill>
                <a:effectLst/>
                <a:ea typeface="Calibri" panose="020F0502020204030204" pitchFamily="34" charset="0"/>
                <a:cs typeface="Arial" panose="020B0604020202020204" pitchFamily="34" charset="0"/>
              </a:rPr>
              <a:t>Criterios de Exclusión:</a:t>
            </a:r>
            <a:endParaRPr kumimoji="0" lang="es-ES" sz="1050" b="1" i="0" u="none" strike="noStrike" cap="none" normalizeH="0" baseline="0" dirty="0" smtClean="0">
              <a:ln>
                <a:noFill/>
              </a:ln>
              <a:solidFill>
                <a:srgbClr val="FF3300"/>
              </a:solidFill>
              <a:effectLst/>
            </a:endParaRPr>
          </a:p>
          <a:p>
            <a:pPr marL="0" marR="0" lvl="0" indent="0" algn="just" defTabSz="914400" rtl="0" eaLnBrk="0" fontAlgn="base" latinLnBrk="0" hangingPunct="0">
              <a:lnSpc>
                <a:spcPct val="150000"/>
              </a:lnSpc>
              <a:spcBef>
                <a:spcPct val="0"/>
              </a:spcBef>
              <a:spcAft>
                <a:spcPct val="0"/>
              </a:spcAft>
              <a:buClrTx/>
              <a:buSzTx/>
              <a:buFontTx/>
              <a:buChar char="•"/>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Estudiantes que no aceptaron responder los test mencionados. </a:t>
            </a:r>
            <a:endParaRPr kumimoji="0" lang="es-ES" sz="105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Char char="•"/>
              <a:tabLst>
                <a:tab pos="900113" algn="l"/>
                <a:tab pos="5400675" algn="r"/>
              </a:tabLst>
            </a:pPr>
            <a:r>
              <a:rPr kumimoji="0" lang="es-ES" sz="16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Estudiantes que no asistieron el día de la evaluación.</a:t>
            </a:r>
            <a:endParaRPr kumimoji="0" lang="es-E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7243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363682" y="374073"/>
            <a:ext cx="11107882" cy="6764482"/>
          </a:xfrm>
        </p:spPr>
        <p:txBody>
          <a:bodyPr>
            <a:noAutofit/>
          </a:bodyPr>
          <a:lstStyle/>
          <a:p>
            <a:pPr>
              <a:lnSpc>
                <a:spcPct val="150000"/>
              </a:lnSpc>
            </a:pPr>
            <a:r>
              <a:rPr lang="es-MX" sz="1600" b="1" dirty="0" smtClean="0">
                <a:solidFill>
                  <a:srgbClr val="FF0000"/>
                </a:solidFill>
              </a:rPr>
              <a:t>RESULTADOS</a:t>
            </a:r>
          </a:p>
          <a:p>
            <a:pPr>
              <a:lnSpc>
                <a:spcPct val="150000"/>
              </a:lnSpc>
            </a:pPr>
            <a:r>
              <a:rPr lang="es-ES" sz="1600" b="1" i="1" dirty="0"/>
              <a:t>Se puede observar en la tabla 1 que entre la variable clima social familiar y depresión existe una correlación negativa muy baja (R=-0,136) no significativa (P &gt;0,05)  </a:t>
            </a:r>
          </a:p>
          <a:p>
            <a:pPr>
              <a:lnSpc>
                <a:spcPct val="150000"/>
              </a:lnSpc>
            </a:pPr>
            <a:endParaRPr lang="es-MX" sz="1600" dirty="0" smtClean="0"/>
          </a:p>
          <a:p>
            <a:pPr>
              <a:lnSpc>
                <a:spcPct val="150000"/>
              </a:lnSpc>
            </a:pPr>
            <a:endParaRPr lang="es-MX" sz="1600" dirty="0"/>
          </a:p>
          <a:p>
            <a:pPr>
              <a:lnSpc>
                <a:spcPct val="150000"/>
              </a:lnSpc>
            </a:pPr>
            <a:endParaRPr lang="es-MX" sz="1600" dirty="0" smtClean="0"/>
          </a:p>
          <a:p>
            <a:pPr>
              <a:lnSpc>
                <a:spcPct val="150000"/>
              </a:lnSpc>
            </a:pPr>
            <a:endParaRPr lang="es-MX" sz="1600" dirty="0"/>
          </a:p>
          <a:p>
            <a:pPr>
              <a:lnSpc>
                <a:spcPct val="150000"/>
              </a:lnSpc>
            </a:pPr>
            <a:r>
              <a:rPr lang="es-ES" sz="1600" b="1" i="1" dirty="0"/>
              <a:t>Se puede observar en la tabla 2 que el 72,2% posee un nivel medio de clima social familiar y sólo el 0,9% posee </a:t>
            </a:r>
            <a:r>
              <a:rPr lang="es-ES" sz="1600" b="1" i="1" dirty="0" smtClean="0"/>
              <a:t>una tendencia buena de la variable </a:t>
            </a:r>
            <a:r>
              <a:rPr lang="es-ES" sz="1600" b="1" i="1" dirty="0"/>
              <a:t>clima social familiar.</a:t>
            </a:r>
          </a:p>
          <a:p>
            <a:pPr>
              <a:lnSpc>
                <a:spcPct val="150000"/>
              </a:lnSpc>
            </a:pPr>
            <a:endParaRPr lang="es-ES" sz="1600" dirty="0"/>
          </a:p>
        </p:txBody>
      </p:sp>
      <p:graphicFrame>
        <p:nvGraphicFramePr>
          <p:cNvPr id="2" name="Tabla 1"/>
          <p:cNvGraphicFramePr>
            <a:graphicFrameLocks noGrp="1"/>
          </p:cNvGraphicFramePr>
          <p:nvPr>
            <p:extLst>
              <p:ext uri="{D42A27DB-BD31-4B8C-83A1-F6EECF244321}">
                <p14:modId xmlns:p14="http://schemas.microsoft.com/office/powerpoint/2010/main" val="2325970978"/>
              </p:ext>
            </p:extLst>
          </p:nvPr>
        </p:nvGraphicFramePr>
        <p:xfrm>
          <a:off x="3680028" y="1696599"/>
          <a:ext cx="3117380" cy="1861849"/>
        </p:xfrm>
        <a:graphic>
          <a:graphicData uri="http://schemas.openxmlformats.org/drawingml/2006/table">
            <a:tbl>
              <a:tblPr firstRow="1" firstCol="1" bandRow="1">
                <a:tableStyleId>{5C22544A-7EE6-4342-B048-85BDC9FD1C3A}</a:tableStyleId>
              </a:tblPr>
              <a:tblGrid>
                <a:gridCol w="1074343"/>
                <a:gridCol w="1074343"/>
                <a:gridCol w="968694"/>
              </a:tblGrid>
              <a:tr h="497502">
                <a:tc gridSpan="2">
                  <a:txBody>
                    <a:bodyPr/>
                    <a:lstStyle/>
                    <a:p>
                      <a:pPr algn="ctr">
                        <a:lnSpc>
                          <a:spcPct val="115000"/>
                        </a:lnSpc>
                        <a:spcAft>
                          <a:spcPts val="800"/>
                        </a:spcAft>
                      </a:pPr>
                      <a:r>
                        <a:rPr lang="es-ES" sz="1200" dirty="0">
                          <a:effectLst/>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es-ES"/>
                    </a:p>
                  </a:txBody>
                  <a:tcPr/>
                </a:tc>
                <a:tc>
                  <a:txBody>
                    <a:bodyPr/>
                    <a:lstStyle/>
                    <a:p>
                      <a:pPr algn="ctr">
                        <a:lnSpc>
                          <a:spcPct val="115000"/>
                        </a:lnSpc>
                        <a:spcAft>
                          <a:spcPts val="800"/>
                        </a:spcAft>
                      </a:pPr>
                      <a:r>
                        <a:rPr lang="es-ES" sz="1200">
                          <a:effectLst/>
                        </a:rPr>
                        <a:t>Depresión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543007">
                <a:tc rowSpan="3">
                  <a:txBody>
                    <a:bodyPr/>
                    <a:lstStyle/>
                    <a:p>
                      <a:pPr algn="ctr">
                        <a:lnSpc>
                          <a:spcPct val="115000"/>
                        </a:lnSpc>
                        <a:spcAft>
                          <a:spcPts val="800"/>
                        </a:spcAft>
                      </a:pPr>
                      <a:r>
                        <a:rPr lang="es-ES" sz="1200" dirty="0">
                          <a:effectLst/>
                        </a:rPr>
                        <a:t>Clima social familiar</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a:effectLst/>
                        </a:rPr>
                        <a:t>Correlación de Pearson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dirty="0">
                          <a:effectLst/>
                        </a:rPr>
                        <a:t>-0,136</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543007">
                <a:tc vMerge="1">
                  <a:txBody>
                    <a:bodyPr/>
                    <a:lstStyle/>
                    <a:p>
                      <a:endParaRPr lang="es-ES"/>
                    </a:p>
                  </a:txBody>
                  <a:tcPr/>
                </a:tc>
                <a:tc>
                  <a:txBody>
                    <a:bodyPr/>
                    <a:lstStyle/>
                    <a:p>
                      <a:pPr algn="ctr">
                        <a:lnSpc>
                          <a:spcPct val="115000"/>
                        </a:lnSpc>
                        <a:spcAft>
                          <a:spcPts val="800"/>
                        </a:spcAft>
                      </a:pPr>
                      <a:r>
                        <a:rPr lang="es-ES" sz="1200">
                          <a:effectLst/>
                        </a:rPr>
                        <a:t>Sig. (bilateral)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dirty="0">
                          <a:effectLst/>
                        </a:rPr>
                        <a:t>0,05</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78333">
                <a:tc vMerge="1">
                  <a:txBody>
                    <a:bodyPr/>
                    <a:lstStyle/>
                    <a:p>
                      <a:endParaRPr lang="es-ES"/>
                    </a:p>
                  </a:txBody>
                  <a:tcPr/>
                </a:tc>
                <a:tc>
                  <a:txBody>
                    <a:bodyPr/>
                    <a:lstStyle/>
                    <a:p>
                      <a:pPr algn="ctr">
                        <a:lnSpc>
                          <a:spcPct val="115000"/>
                        </a:lnSpc>
                        <a:spcAft>
                          <a:spcPts val="800"/>
                        </a:spcAft>
                      </a:pPr>
                      <a:r>
                        <a:rPr lang="es-ES" sz="1200">
                          <a:effectLst/>
                        </a:rPr>
                        <a:t>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dirty="0">
                          <a:effectLst/>
                        </a:rPr>
                        <a:t>108</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4282757428"/>
              </p:ext>
            </p:extLst>
          </p:nvPr>
        </p:nvGraphicFramePr>
        <p:xfrm>
          <a:off x="3633412" y="4682168"/>
          <a:ext cx="3491230" cy="2068862"/>
        </p:xfrm>
        <a:graphic>
          <a:graphicData uri="http://schemas.openxmlformats.org/drawingml/2006/table">
            <a:tbl>
              <a:tblPr firstRow="1" firstCol="1" bandRow="1">
                <a:tableStyleId>{5C22544A-7EE6-4342-B048-85BDC9FD1C3A}</a:tableStyleId>
              </a:tblPr>
              <a:tblGrid>
                <a:gridCol w="1438275"/>
                <a:gridCol w="956310"/>
                <a:gridCol w="1096645"/>
              </a:tblGrid>
              <a:tr h="196338">
                <a:tc gridSpan="3">
                  <a:txBody>
                    <a:bodyPr/>
                    <a:lstStyle/>
                    <a:p>
                      <a:pPr algn="ctr">
                        <a:lnSpc>
                          <a:spcPct val="115000"/>
                        </a:lnSpc>
                        <a:spcAft>
                          <a:spcPts val="0"/>
                        </a:spcAft>
                      </a:pPr>
                      <a:r>
                        <a:rPr lang="es-ES" sz="1300" dirty="0">
                          <a:effectLst/>
                        </a:rPr>
                        <a:t>clima social familiar</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ES"/>
                    </a:p>
                  </a:txBody>
                  <a:tcPr/>
                </a:tc>
                <a:tc hMerge="1">
                  <a:txBody>
                    <a:bodyPr/>
                    <a:lstStyle/>
                    <a:p>
                      <a:endParaRPr lang="es-ES"/>
                    </a:p>
                  </a:txBody>
                  <a:tcPr/>
                </a:tc>
              </a:tr>
              <a:tr h="222456">
                <a:tc>
                  <a:txBody>
                    <a:bodyPr/>
                    <a:lstStyle/>
                    <a:p>
                      <a:pPr algn="ctr">
                        <a:lnSpc>
                          <a:spcPct val="115000"/>
                        </a:lnSpc>
                        <a:spcAft>
                          <a:spcPts val="0"/>
                        </a:spcAft>
                      </a:pPr>
                      <a:r>
                        <a:rPr lang="es-ES" sz="1300">
                          <a:effectLst/>
                        </a:rPr>
                        <a:t> </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3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3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222456">
                <a:tc>
                  <a:txBody>
                    <a:bodyPr/>
                    <a:lstStyle/>
                    <a:p>
                      <a:pPr algn="just">
                        <a:lnSpc>
                          <a:spcPct val="115000"/>
                        </a:lnSpc>
                        <a:spcAft>
                          <a:spcPts val="0"/>
                        </a:spcAft>
                      </a:pPr>
                      <a:r>
                        <a:rPr lang="es-ES" sz="1300">
                          <a:effectLst/>
                        </a:rPr>
                        <a:t>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MX" sz="1300" dirty="0" smtClean="0">
                          <a:effectLst/>
                          <a:latin typeface="+mn-lt"/>
                          <a:ea typeface="+mn-ea"/>
                          <a:cs typeface="+mn-cs"/>
                        </a:rPr>
                        <a:t>10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dirty="0">
                          <a:effectLst/>
                        </a:rPr>
                        <a:t>1</a:t>
                      </a:r>
                      <a:r>
                        <a:rPr lang="es-ES" sz="1300" dirty="0" smtClean="0">
                          <a:effectLst/>
                        </a:rPr>
                        <a:t>,9</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22456">
                <a:tc>
                  <a:txBody>
                    <a:bodyPr/>
                    <a:lstStyle/>
                    <a:p>
                      <a:pPr algn="just">
                        <a:lnSpc>
                          <a:spcPct val="115000"/>
                        </a:lnSpc>
                        <a:spcAft>
                          <a:spcPts val="0"/>
                        </a:spcAft>
                      </a:pPr>
                      <a:r>
                        <a:rPr lang="es-ES" sz="1300">
                          <a:effectLst/>
                        </a:rPr>
                        <a:t>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6,5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22456">
                <a:tc>
                  <a:txBody>
                    <a:bodyPr/>
                    <a:lstStyle/>
                    <a:p>
                      <a:pPr algn="just">
                        <a:lnSpc>
                          <a:spcPct val="115000"/>
                        </a:lnSpc>
                        <a:spcAft>
                          <a:spcPts val="0"/>
                        </a:spcAft>
                      </a:pPr>
                      <a:r>
                        <a:rPr lang="es-ES" sz="1300">
                          <a:effectLst/>
                        </a:rPr>
                        <a:t>Media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78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72,2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22456">
                <a:tc>
                  <a:txBody>
                    <a:bodyPr/>
                    <a:lstStyle/>
                    <a:p>
                      <a:pPr algn="just">
                        <a:lnSpc>
                          <a:spcPct val="115000"/>
                        </a:lnSpc>
                        <a:spcAft>
                          <a:spcPts val="0"/>
                        </a:spcAft>
                      </a:pPr>
                      <a:r>
                        <a:rPr lang="es-ES" sz="1300">
                          <a:effectLst/>
                        </a:rPr>
                        <a:t>Muy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2,8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36998">
                <a:tc>
                  <a:txBody>
                    <a:bodyPr/>
                    <a:lstStyle/>
                    <a:p>
                      <a:pPr algn="just">
                        <a:lnSpc>
                          <a:spcPct val="115000"/>
                        </a:lnSpc>
                        <a:spcAft>
                          <a:spcPts val="0"/>
                        </a:spcAft>
                      </a:pPr>
                      <a:r>
                        <a:rPr lang="es-ES" sz="1300">
                          <a:effectLst/>
                        </a:rPr>
                        <a:t>Tendencia 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MX" sz="1300" dirty="0" smtClean="0">
                          <a:effectLst/>
                          <a:latin typeface="+mn-lt"/>
                          <a:ea typeface="+mn-ea"/>
                          <a:cs typeface="+mn-cs"/>
                        </a:rPr>
                        <a:t>1</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dirty="0" smtClean="0">
                          <a:effectLst/>
                        </a:rPr>
                        <a:t>0,9</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36998">
                <a:tc>
                  <a:txBody>
                    <a:bodyPr/>
                    <a:lstStyle/>
                    <a:p>
                      <a:pPr algn="just">
                        <a:lnSpc>
                          <a:spcPct val="115000"/>
                        </a:lnSpc>
                        <a:spcAft>
                          <a:spcPts val="0"/>
                        </a:spcAft>
                      </a:pPr>
                      <a:r>
                        <a:rPr lang="es-ES" sz="1300">
                          <a:effectLst/>
                        </a:rPr>
                        <a:t>Tendencia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8,3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22456">
                <a:tc>
                  <a:txBody>
                    <a:bodyPr/>
                    <a:lstStyle/>
                    <a:p>
                      <a:pPr algn="just">
                        <a:lnSpc>
                          <a:spcPct val="115000"/>
                        </a:lnSpc>
                        <a:spcAft>
                          <a:spcPts val="0"/>
                        </a:spcAft>
                      </a:pPr>
                      <a:r>
                        <a:rPr lang="es-ES" sz="1300">
                          <a:effectLst/>
                        </a:rPr>
                        <a:t>Total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3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spTree>
    <p:extLst>
      <p:ext uri="{BB962C8B-B14F-4D97-AF65-F5344CB8AC3E}">
        <p14:creationId xmlns:p14="http://schemas.microsoft.com/office/powerpoint/2010/main" val="1633903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363682" y="374073"/>
            <a:ext cx="11107882" cy="6764482"/>
          </a:xfrm>
        </p:spPr>
        <p:txBody>
          <a:bodyPr>
            <a:noAutofit/>
          </a:bodyPr>
          <a:lstStyle/>
          <a:p>
            <a:pPr>
              <a:lnSpc>
                <a:spcPct val="150000"/>
              </a:lnSpc>
            </a:pPr>
            <a:r>
              <a:rPr lang="es-MX" sz="1600" b="1" dirty="0" smtClean="0">
                <a:solidFill>
                  <a:srgbClr val="FF0000"/>
                </a:solidFill>
              </a:rPr>
              <a:t>RESULTADOS</a:t>
            </a:r>
          </a:p>
          <a:p>
            <a:pPr>
              <a:lnSpc>
                <a:spcPct val="150000"/>
              </a:lnSpc>
            </a:pPr>
            <a:r>
              <a:rPr lang="es-ES" sz="1600" b="1" i="1" dirty="0"/>
              <a:t>Se puede observar en la tabla 3 que el 59,3% posee un nivel medio en la dimensión relaciones del clima social familiar y sólo el 0,9% posee un buen nivel de clima social familiar.</a:t>
            </a:r>
          </a:p>
          <a:p>
            <a:pPr>
              <a:lnSpc>
                <a:spcPct val="150000"/>
              </a:lnSpc>
            </a:pPr>
            <a:endParaRPr lang="es-MX" sz="1600" dirty="0" smtClean="0"/>
          </a:p>
          <a:p>
            <a:pPr>
              <a:lnSpc>
                <a:spcPct val="150000"/>
              </a:lnSpc>
            </a:pPr>
            <a:endParaRPr lang="es-MX" sz="1600" dirty="0"/>
          </a:p>
          <a:p>
            <a:pPr>
              <a:lnSpc>
                <a:spcPct val="150000"/>
              </a:lnSpc>
            </a:pPr>
            <a:endParaRPr lang="es-MX" sz="1600" dirty="0" smtClean="0"/>
          </a:p>
          <a:p>
            <a:pPr>
              <a:lnSpc>
                <a:spcPct val="150000"/>
              </a:lnSpc>
            </a:pPr>
            <a:endParaRPr lang="es-ES" sz="1600" i="1" dirty="0" smtClean="0"/>
          </a:p>
          <a:p>
            <a:pPr>
              <a:lnSpc>
                <a:spcPct val="150000"/>
              </a:lnSpc>
            </a:pPr>
            <a:r>
              <a:rPr lang="es-ES" sz="1600" b="1" i="1" dirty="0"/>
              <a:t>Se puede observar en la tabla 4 que el 30,6% posee un nivel medio en la dimensión desarrollo del clima social familiar y sólo el 1,9% posee un nivel tendencia buena de clima social familiar.</a:t>
            </a:r>
          </a:p>
          <a:p>
            <a:pPr>
              <a:lnSpc>
                <a:spcPct val="150000"/>
              </a:lnSpc>
            </a:pPr>
            <a:endParaRPr lang="es-ES" sz="1600" dirty="0"/>
          </a:p>
        </p:txBody>
      </p:sp>
      <p:graphicFrame>
        <p:nvGraphicFramePr>
          <p:cNvPr id="5" name="Tabla 4"/>
          <p:cNvGraphicFramePr>
            <a:graphicFrameLocks noGrp="1"/>
          </p:cNvGraphicFramePr>
          <p:nvPr>
            <p:extLst>
              <p:ext uri="{D42A27DB-BD31-4B8C-83A1-F6EECF244321}">
                <p14:modId xmlns:p14="http://schemas.microsoft.com/office/powerpoint/2010/main" val="4017925701"/>
              </p:ext>
            </p:extLst>
          </p:nvPr>
        </p:nvGraphicFramePr>
        <p:xfrm>
          <a:off x="3785523" y="1717260"/>
          <a:ext cx="3332480" cy="1968754"/>
        </p:xfrm>
        <a:graphic>
          <a:graphicData uri="http://schemas.openxmlformats.org/drawingml/2006/table">
            <a:tbl>
              <a:tblPr firstRow="1" firstCol="1" bandRow="1">
                <a:tableStyleId>{5C22544A-7EE6-4342-B048-85BDC9FD1C3A}</a:tableStyleId>
              </a:tblPr>
              <a:tblGrid>
                <a:gridCol w="1350645"/>
                <a:gridCol w="870585"/>
                <a:gridCol w="1111250"/>
              </a:tblGrid>
              <a:tr h="154940">
                <a:tc gridSpan="3">
                  <a:txBody>
                    <a:bodyPr/>
                    <a:lstStyle/>
                    <a:p>
                      <a:pPr algn="ctr">
                        <a:lnSpc>
                          <a:spcPct val="115000"/>
                        </a:lnSpc>
                        <a:spcAft>
                          <a:spcPts val="0"/>
                        </a:spcAft>
                      </a:pPr>
                      <a:r>
                        <a:rPr lang="es-ES" sz="1200" dirty="0">
                          <a:effectLst/>
                        </a:rPr>
                        <a:t>Relaciones</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ES"/>
                    </a:p>
                  </a:txBody>
                  <a:tcPr/>
                </a:tc>
                <a:tc hMerge="1">
                  <a:txBody>
                    <a:bodyPr/>
                    <a:lstStyle/>
                    <a:p>
                      <a:endParaRPr lang="es-ES"/>
                    </a:p>
                  </a:txBody>
                  <a:tcPr/>
                </a:tc>
              </a:tr>
              <a:tr h="154940">
                <a:tc>
                  <a:txBody>
                    <a:bodyPr/>
                    <a:lstStyle/>
                    <a:p>
                      <a:pPr algn="ctr">
                        <a:lnSpc>
                          <a:spcPct val="115000"/>
                        </a:lnSpc>
                        <a:spcAft>
                          <a:spcPts val="0"/>
                        </a:spcAft>
                      </a:pPr>
                      <a:r>
                        <a:rPr lang="es-ES" sz="1200">
                          <a:effectLst/>
                        </a:rPr>
                        <a:t> </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2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2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154940">
                <a:tc>
                  <a:txBody>
                    <a:bodyPr/>
                    <a:lstStyle/>
                    <a:p>
                      <a:pPr algn="just">
                        <a:lnSpc>
                          <a:spcPct val="115000"/>
                        </a:lnSpc>
                        <a:spcAft>
                          <a:spcPts val="0"/>
                        </a:spcAft>
                      </a:pPr>
                      <a:r>
                        <a:rPr lang="es-ES" sz="1200">
                          <a:effectLst/>
                        </a:rPr>
                        <a:t>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a:effectLst/>
                        </a:rPr>
                        <a:t>0,9</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54940">
                <a:tc>
                  <a:txBody>
                    <a:bodyPr/>
                    <a:lstStyle/>
                    <a:p>
                      <a:pPr algn="just">
                        <a:lnSpc>
                          <a:spcPct val="115000"/>
                        </a:lnSpc>
                        <a:spcAft>
                          <a:spcPts val="0"/>
                        </a:spcAft>
                      </a:pPr>
                      <a:r>
                        <a:rPr lang="es-ES" sz="1200">
                          <a:effectLst/>
                        </a:rPr>
                        <a:t>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8,3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54940">
                <a:tc>
                  <a:txBody>
                    <a:bodyPr/>
                    <a:lstStyle/>
                    <a:p>
                      <a:pPr algn="just">
                        <a:lnSpc>
                          <a:spcPct val="115000"/>
                        </a:lnSpc>
                        <a:spcAft>
                          <a:spcPts val="0"/>
                        </a:spcAft>
                      </a:pPr>
                      <a:r>
                        <a:rPr lang="es-ES" sz="1200">
                          <a:effectLst/>
                        </a:rPr>
                        <a:t>Media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64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a:effectLst/>
                        </a:rPr>
                        <a:t>59,3</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54940">
                <a:tc>
                  <a:txBody>
                    <a:bodyPr/>
                    <a:lstStyle/>
                    <a:p>
                      <a:pPr algn="just">
                        <a:lnSpc>
                          <a:spcPct val="115000"/>
                        </a:lnSpc>
                        <a:spcAft>
                          <a:spcPts val="0"/>
                        </a:spcAft>
                      </a:pPr>
                      <a:r>
                        <a:rPr lang="es-ES" sz="1200">
                          <a:effectLst/>
                        </a:rPr>
                        <a:t>Muy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13,9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48285">
                <a:tc>
                  <a:txBody>
                    <a:bodyPr/>
                    <a:lstStyle/>
                    <a:p>
                      <a:pPr algn="just">
                        <a:lnSpc>
                          <a:spcPct val="115000"/>
                        </a:lnSpc>
                        <a:spcAft>
                          <a:spcPts val="0"/>
                        </a:spcAft>
                      </a:pPr>
                      <a:r>
                        <a:rPr lang="es-ES" sz="1200">
                          <a:effectLst/>
                        </a:rPr>
                        <a:t>Tendencia 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4,6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48285">
                <a:tc>
                  <a:txBody>
                    <a:bodyPr/>
                    <a:lstStyle/>
                    <a:p>
                      <a:pPr algn="just">
                        <a:lnSpc>
                          <a:spcPct val="115000"/>
                        </a:lnSpc>
                        <a:spcAft>
                          <a:spcPts val="0"/>
                        </a:spcAft>
                      </a:pPr>
                      <a:r>
                        <a:rPr lang="es-ES" sz="1200">
                          <a:effectLst/>
                        </a:rPr>
                        <a:t>Tendencia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13,0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54940">
                <a:tc>
                  <a:txBody>
                    <a:bodyPr/>
                    <a:lstStyle/>
                    <a:p>
                      <a:pPr algn="just">
                        <a:lnSpc>
                          <a:spcPct val="115000"/>
                        </a:lnSpc>
                        <a:spcAft>
                          <a:spcPts val="0"/>
                        </a:spcAft>
                      </a:pPr>
                      <a:r>
                        <a:rPr lang="es-ES" sz="1200">
                          <a:effectLst/>
                        </a:rPr>
                        <a:t>Total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298032281"/>
              </p:ext>
            </p:extLst>
          </p:nvPr>
        </p:nvGraphicFramePr>
        <p:xfrm>
          <a:off x="3782290" y="4621877"/>
          <a:ext cx="3273136" cy="2103120"/>
        </p:xfrm>
        <a:graphic>
          <a:graphicData uri="http://schemas.openxmlformats.org/drawingml/2006/table">
            <a:tbl>
              <a:tblPr firstRow="1" firstCol="1" bandRow="1">
                <a:tableStyleId>{5C22544A-7EE6-4342-B048-85BDC9FD1C3A}</a:tableStyleId>
              </a:tblPr>
              <a:tblGrid>
                <a:gridCol w="1498839"/>
                <a:gridCol w="886789"/>
                <a:gridCol w="887508"/>
              </a:tblGrid>
              <a:tr h="204909">
                <a:tc gridSpan="3">
                  <a:txBody>
                    <a:bodyPr/>
                    <a:lstStyle/>
                    <a:p>
                      <a:pPr algn="ctr">
                        <a:lnSpc>
                          <a:spcPct val="115000"/>
                        </a:lnSpc>
                        <a:spcAft>
                          <a:spcPts val="0"/>
                        </a:spcAft>
                      </a:pPr>
                      <a:r>
                        <a:rPr lang="es-ES" sz="1200">
                          <a:effectLst/>
                        </a:rPr>
                        <a:t>Desarrollo</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ES"/>
                    </a:p>
                  </a:txBody>
                  <a:tcPr/>
                </a:tc>
                <a:tc hMerge="1">
                  <a:txBody>
                    <a:bodyPr/>
                    <a:lstStyle/>
                    <a:p>
                      <a:endParaRPr lang="es-ES"/>
                    </a:p>
                  </a:txBody>
                  <a:tcPr/>
                </a:tc>
              </a:tr>
              <a:tr h="204909">
                <a:tc>
                  <a:txBody>
                    <a:bodyPr/>
                    <a:lstStyle/>
                    <a:p>
                      <a:pPr algn="ctr">
                        <a:lnSpc>
                          <a:spcPct val="115000"/>
                        </a:lnSpc>
                        <a:spcAft>
                          <a:spcPts val="0"/>
                        </a:spcAft>
                      </a:pPr>
                      <a:r>
                        <a:rPr lang="es-ES" sz="1200">
                          <a:effectLst/>
                        </a:rPr>
                        <a:t> </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2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2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204909">
                <a:tc>
                  <a:txBody>
                    <a:bodyPr/>
                    <a:lstStyle/>
                    <a:p>
                      <a:pPr algn="just">
                        <a:lnSpc>
                          <a:spcPct val="115000"/>
                        </a:lnSpc>
                        <a:spcAft>
                          <a:spcPts val="0"/>
                        </a:spcAft>
                      </a:pPr>
                      <a:r>
                        <a:rPr lang="es-ES" sz="1200">
                          <a:effectLst/>
                        </a:rPr>
                        <a:t>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3,7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04909">
                <a:tc>
                  <a:txBody>
                    <a:bodyPr/>
                    <a:lstStyle/>
                    <a:p>
                      <a:pPr algn="just">
                        <a:lnSpc>
                          <a:spcPct val="115000"/>
                        </a:lnSpc>
                        <a:spcAft>
                          <a:spcPts val="0"/>
                        </a:spcAft>
                      </a:pPr>
                      <a:r>
                        <a:rPr lang="es-ES" sz="1200">
                          <a:effectLst/>
                        </a:rPr>
                        <a:t>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16,7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04909">
                <a:tc>
                  <a:txBody>
                    <a:bodyPr/>
                    <a:lstStyle/>
                    <a:p>
                      <a:pPr algn="just">
                        <a:lnSpc>
                          <a:spcPct val="115000"/>
                        </a:lnSpc>
                        <a:spcAft>
                          <a:spcPts val="0"/>
                        </a:spcAft>
                      </a:pPr>
                      <a:r>
                        <a:rPr lang="es-ES" sz="1200">
                          <a:effectLst/>
                        </a:rPr>
                        <a:t>Media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33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30,6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04909">
                <a:tc>
                  <a:txBody>
                    <a:bodyPr/>
                    <a:lstStyle/>
                    <a:p>
                      <a:pPr algn="just">
                        <a:lnSpc>
                          <a:spcPct val="115000"/>
                        </a:lnSpc>
                        <a:spcAft>
                          <a:spcPts val="0"/>
                        </a:spcAft>
                      </a:pPr>
                      <a:r>
                        <a:rPr lang="es-ES" sz="1200">
                          <a:effectLst/>
                        </a:rPr>
                        <a:t>Muy 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04909">
                <a:tc>
                  <a:txBody>
                    <a:bodyPr/>
                    <a:lstStyle/>
                    <a:p>
                      <a:pPr algn="just">
                        <a:lnSpc>
                          <a:spcPct val="115000"/>
                        </a:lnSpc>
                        <a:spcAft>
                          <a:spcPts val="0"/>
                        </a:spcAft>
                      </a:pPr>
                      <a:r>
                        <a:rPr lang="es-ES" sz="1200">
                          <a:effectLst/>
                        </a:rPr>
                        <a:t>Muy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24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22,2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04909">
                <a:tc>
                  <a:txBody>
                    <a:bodyPr/>
                    <a:lstStyle/>
                    <a:p>
                      <a:pPr algn="just">
                        <a:lnSpc>
                          <a:spcPct val="115000"/>
                        </a:lnSpc>
                        <a:spcAft>
                          <a:spcPts val="0"/>
                        </a:spcAft>
                      </a:pPr>
                      <a:r>
                        <a:rPr lang="es-ES" sz="1200">
                          <a:effectLst/>
                        </a:rPr>
                        <a:t>Tendencia 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04909">
                <a:tc>
                  <a:txBody>
                    <a:bodyPr/>
                    <a:lstStyle/>
                    <a:p>
                      <a:pPr algn="just">
                        <a:lnSpc>
                          <a:spcPct val="115000"/>
                        </a:lnSpc>
                        <a:spcAft>
                          <a:spcPts val="0"/>
                        </a:spcAft>
                      </a:pPr>
                      <a:r>
                        <a:rPr lang="es-ES" sz="1200">
                          <a:effectLst/>
                        </a:rPr>
                        <a:t>Tendencia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25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23,1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04909">
                <a:tc>
                  <a:txBody>
                    <a:bodyPr/>
                    <a:lstStyle/>
                    <a:p>
                      <a:pPr algn="just">
                        <a:lnSpc>
                          <a:spcPct val="115000"/>
                        </a:lnSpc>
                        <a:spcAft>
                          <a:spcPts val="0"/>
                        </a:spcAft>
                      </a:pPr>
                      <a:r>
                        <a:rPr lang="es-ES" sz="1200">
                          <a:effectLst/>
                        </a:rPr>
                        <a:t>Total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spTree>
    <p:extLst>
      <p:ext uri="{BB962C8B-B14F-4D97-AF65-F5344CB8AC3E}">
        <p14:creationId xmlns:p14="http://schemas.microsoft.com/office/powerpoint/2010/main" val="203633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363682" y="374073"/>
            <a:ext cx="11107882" cy="6764482"/>
          </a:xfrm>
        </p:spPr>
        <p:txBody>
          <a:bodyPr>
            <a:noAutofit/>
          </a:bodyPr>
          <a:lstStyle/>
          <a:p>
            <a:pPr>
              <a:lnSpc>
                <a:spcPct val="150000"/>
              </a:lnSpc>
            </a:pPr>
            <a:r>
              <a:rPr lang="es-MX" sz="1600" b="1" dirty="0" smtClean="0">
                <a:solidFill>
                  <a:srgbClr val="FF0000"/>
                </a:solidFill>
              </a:rPr>
              <a:t>RESULTADOS</a:t>
            </a:r>
          </a:p>
          <a:p>
            <a:pPr>
              <a:lnSpc>
                <a:spcPct val="150000"/>
              </a:lnSpc>
            </a:pPr>
            <a:r>
              <a:rPr lang="es-ES" sz="1600" b="1" i="1" dirty="0"/>
              <a:t>Se puede observar en la tabla 5 que el 67,6% posee un nivel medio en la dimensión estabilidad del clima social familiar y sólo el 1,9% posee un nivel tendencia buena de clima social familiar.</a:t>
            </a:r>
          </a:p>
          <a:p>
            <a:pPr>
              <a:lnSpc>
                <a:spcPct val="150000"/>
              </a:lnSpc>
            </a:pPr>
            <a:endParaRPr lang="es-MX" sz="1600" dirty="0"/>
          </a:p>
          <a:p>
            <a:pPr>
              <a:lnSpc>
                <a:spcPct val="150000"/>
              </a:lnSpc>
            </a:pPr>
            <a:endParaRPr lang="es-MX" sz="1600" dirty="0" smtClean="0"/>
          </a:p>
          <a:p>
            <a:pPr>
              <a:lnSpc>
                <a:spcPct val="150000"/>
              </a:lnSpc>
            </a:pPr>
            <a:endParaRPr lang="es-MX" sz="1600" dirty="0"/>
          </a:p>
          <a:p>
            <a:pPr>
              <a:lnSpc>
                <a:spcPct val="150000"/>
              </a:lnSpc>
            </a:pPr>
            <a:endParaRPr lang="es-ES" sz="1600" i="1" dirty="0" smtClean="0"/>
          </a:p>
          <a:p>
            <a:pPr>
              <a:lnSpc>
                <a:spcPct val="150000"/>
              </a:lnSpc>
            </a:pPr>
            <a:r>
              <a:rPr lang="es-ES" sz="1600" b="1" i="1" dirty="0"/>
              <a:t>Se puede observar en la tabla 6 que el 49,1% no presenta depresión y sólo el 7,4% presenta depresión leve.</a:t>
            </a:r>
          </a:p>
          <a:p>
            <a:pPr>
              <a:lnSpc>
                <a:spcPct val="150000"/>
              </a:lnSpc>
            </a:pPr>
            <a:endParaRPr lang="es-ES" sz="1600" dirty="0"/>
          </a:p>
        </p:txBody>
      </p:sp>
      <p:graphicFrame>
        <p:nvGraphicFramePr>
          <p:cNvPr id="5" name="Tabla 4"/>
          <p:cNvGraphicFramePr>
            <a:graphicFrameLocks noGrp="1"/>
          </p:cNvGraphicFramePr>
          <p:nvPr>
            <p:extLst>
              <p:ext uri="{D42A27DB-BD31-4B8C-83A1-F6EECF244321}">
                <p14:modId xmlns:p14="http://schemas.microsoft.com/office/powerpoint/2010/main" val="415727465"/>
              </p:ext>
            </p:extLst>
          </p:nvPr>
        </p:nvGraphicFramePr>
        <p:xfrm>
          <a:off x="3795539" y="1682496"/>
          <a:ext cx="3270885" cy="1892808"/>
        </p:xfrm>
        <a:graphic>
          <a:graphicData uri="http://schemas.openxmlformats.org/drawingml/2006/table">
            <a:tbl>
              <a:tblPr firstRow="1" firstCol="1" bandRow="1">
                <a:tableStyleId>{5C22544A-7EE6-4342-B048-85BDC9FD1C3A}</a:tableStyleId>
              </a:tblPr>
              <a:tblGrid>
                <a:gridCol w="1329690"/>
                <a:gridCol w="969645"/>
                <a:gridCol w="971550"/>
              </a:tblGrid>
              <a:tr h="119380">
                <a:tc gridSpan="3">
                  <a:txBody>
                    <a:bodyPr/>
                    <a:lstStyle/>
                    <a:p>
                      <a:pPr algn="ctr">
                        <a:lnSpc>
                          <a:spcPct val="115000"/>
                        </a:lnSpc>
                        <a:spcAft>
                          <a:spcPts val="0"/>
                        </a:spcAft>
                      </a:pPr>
                      <a:r>
                        <a:rPr lang="es-ES" sz="1200">
                          <a:effectLst/>
                        </a:rPr>
                        <a:t>Estabilidad</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ES"/>
                    </a:p>
                  </a:txBody>
                  <a:tcPr/>
                </a:tc>
                <a:tc hMerge="1">
                  <a:txBody>
                    <a:bodyPr/>
                    <a:lstStyle/>
                    <a:p>
                      <a:endParaRPr lang="es-ES"/>
                    </a:p>
                  </a:txBody>
                  <a:tcPr/>
                </a:tc>
              </a:tr>
              <a:tr h="119380">
                <a:tc>
                  <a:txBody>
                    <a:bodyPr/>
                    <a:lstStyle/>
                    <a:p>
                      <a:pPr algn="just">
                        <a:lnSpc>
                          <a:spcPct val="115000"/>
                        </a:lnSpc>
                        <a:spcAft>
                          <a:spcPts val="0"/>
                        </a:spcAft>
                      </a:pPr>
                      <a:r>
                        <a:rPr lang="es-ES" sz="1200">
                          <a:effectLst/>
                        </a:rPr>
                        <a:t> </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2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2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119380">
                <a:tc>
                  <a:txBody>
                    <a:bodyPr/>
                    <a:lstStyle/>
                    <a:p>
                      <a:pPr algn="just">
                        <a:lnSpc>
                          <a:spcPct val="115000"/>
                        </a:lnSpc>
                        <a:spcAft>
                          <a:spcPts val="0"/>
                        </a:spcAft>
                      </a:pPr>
                      <a:r>
                        <a:rPr lang="es-ES" sz="1200">
                          <a:effectLst/>
                        </a:rPr>
                        <a:t>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19380">
                <a:tc>
                  <a:txBody>
                    <a:bodyPr/>
                    <a:lstStyle/>
                    <a:p>
                      <a:pPr algn="just">
                        <a:lnSpc>
                          <a:spcPct val="115000"/>
                        </a:lnSpc>
                        <a:spcAft>
                          <a:spcPts val="0"/>
                        </a:spcAft>
                      </a:pPr>
                      <a:r>
                        <a:rPr lang="es-ES" sz="1200">
                          <a:effectLst/>
                        </a:rPr>
                        <a:t>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9,3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19380">
                <a:tc>
                  <a:txBody>
                    <a:bodyPr/>
                    <a:lstStyle/>
                    <a:p>
                      <a:pPr algn="just">
                        <a:lnSpc>
                          <a:spcPct val="115000"/>
                        </a:lnSpc>
                        <a:spcAft>
                          <a:spcPts val="0"/>
                        </a:spcAft>
                      </a:pPr>
                      <a:r>
                        <a:rPr lang="es-ES" sz="1200">
                          <a:effectLst/>
                        </a:rPr>
                        <a:t>Media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73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67,6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19380">
                <a:tc>
                  <a:txBody>
                    <a:bodyPr/>
                    <a:lstStyle/>
                    <a:p>
                      <a:pPr algn="just">
                        <a:lnSpc>
                          <a:spcPct val="115000"/>
                        </a:lnSpc>
                        <a:spcAft>
                          <a:spcPts val="0"/>
                        </a:spcAft>
                      </a:pPr>
                      <a:r>
                        <a:rPr lang="es-ES" sz="1200">
                          <a:effectLst/>
                        </a:rPr>
                        <a:t>Muy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5,6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91770">
                <a:tc>
                  <a:txBody>
                    <a:bodyPr/>
                    <a:lstStyle/>
                    <a:p>
                      <a:pPr algn="just">
                        <a:lnSpc>
                          <a:spcPct val="115000"/>
                        </a:lnSpc>
                        <a:spcAft>
                          <a:spcPts val="0"/>
                        </a:spcAft>
                      </a:pPr>
                      <a:r>
                        <a:rPr lang="es-ES" sz="1200">
                          <a:effectLst/>
                        </a:rPr>
                        <a:t>Tendencia 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91770">
                <a:tc>
                  <a:txBody>
                    <a:bodyPr/>
                    <a:lstStyle/>
                    <a:p>
                      <a:pPr algn="just">
                        <a:lnSpc>
                          <a:spcPct val="115000"/>
                        </a:lnSpc>
                        <a:spcAft>
                          <a:spcPts val="0"/>
                        </a:spcAft>
                      </a:pPr>
                      <a:r>
                        <a:rPr lang="es-ES" sz="1200">
                          <a:effectLst/>
                        </a:rPr>
                        <a:t>Tendencia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13,9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55245">
                <a:tc>
                  <a:txBody>
                    <a:bodyPr/>
                    <a:lstStyle/>
                    <a:p>
                      <a:pPr algn="just">
                        <a:lnSpc>
                          <a:spcPct val="115000"/>
                        </a:lnSpc>
                        <a:spcAft>
                          <a:spcPts val="0"/>
                        </a:spcAft>
                      </a:pPr>
                      <a:r>
                        <a:rPr lang="es-ES" sz="1200">
                          <a:effectLst/>
                        </a:rPr>
                        <a:t>Total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85351497"/>
              </p:ext>
            </p:extLst>
          </p:nvPr>
        </p:nvGraphicFramePr>
        <p:xfrm>
          <a:off x="3855027" y="4596066"/>
          <a:ext cx="3241965" cy="1752777"/>
        </p:xfrm>
        <a:graphic>
          <a:graphicData uri="http://schemas.openxmlformats.org/drawingml/2006/table">
            <a:tbl>
              <a:tblPr firstRow="1" firstCol="1" bandRow="1">
                <a:tableStyleId>{5C22544A-7EE6-4342-B048-85BDC9FD1C3A}</a:tableStyleId>
              </a:tblPr>
              <a:tblGrid>
                <a:gridCol w="1080197"/>
                <a:gridCol w="1080197"/>
                <a:gridCol w="1081571"/>
              </a:tblGrid>
              <a:tr h="237509">
                <a:tc gridSpan="3">
                  <a:txBody>
                    <a:bodyPr/>
                    <a:lstStyle/>
                    <a:p>
                      <a:pPr algn="ctr">
                        <a:lnSpc>
                          <a:spcPct val="115000"/>
                        </a:lnSpc>
                        <a:spcAft>
                          <a:spcPts val="0"/>
                        </a:spcAft>
                      </a:pPr>
                      <a:r>
                        <a:rPr lang="es-ES" sz="1200" dirty="0">
                          <a:effectLst/>
                        </a:rPr>
                        <a:t>Depresión</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ES"/>
                    </a:p>
                  </a:txBody>
                  <a:tcPr/>
                </a:tc>
                <a:tc hMerge="1">
                  <a:txBody>
                    <a:bodyPr/>
                    <a:lstStyle/>
                    <a:p>
                      <a:endParaRPr lang="es-ES"/>
                    </a:p>
                  </a:txBody>
                  <a:tcPr/>
                </a:tc>
              </a:tr>
              <a:tr h="237509">
                <a:tc>
                  <a:txBody>
                    <a:bodyPr/>
                    <a:lstStyle/>
                    <a:p>
                      <a:pPr algn="ctr">
                        <a:lnSpc>
                          <a:spcPct val="115000"/>
                        </a:lnSpc>
                        <a:spcAft>
                          <a:spcPts val="0"/>
                        </a:spcAft>
                      </a:pPr>
                      <a:r>
                        <a:rPr lang="es-ES" sz="1200">
                          <a:effectLst/>
                        </a:rPr>
                        <a:t> </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2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12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237509">
                <a:tc>
                  <a:txBody>
                    <a:bodyPr/>
                    <a:lstStyle/>
                    <a:p>
                      <a:pPr algn="l">
                        <a:lnSpc>
                          <a:spcPct val="115000"/>
                        </a:lnSpc>
                        <a:spcAft>
                          <a:spcPts val="0"/>
                        </a:spcAft>
                      </a:pPr>
                      <a:r>
                        <a:rPr lang="es-ES" sz="1200" dirty="0">
                          <a:effectLst/>
                        </a:rPr>
                        <a:t>Leve</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MX" sz="1200" smtClean="0">
                          <a:effectLst/>
                          <a:latin typeface="+mn-lt"/>
                          <a:ea typeface="+mn-ea"/>
                          <a:cs typeface="+mn-cs"/>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smtClean="0">
                          <a:effectLst/>
                        </a:rPr>
                        <a:t>7,4</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37509">
                <a:tc>
                  <a:txBody>
                    <a:bodyPr/>
                    <a:lstStyle/>
                    <a:p>
                      <a:pPr algn="l">
                        <a:lnSpc>
                          <a:spcPct val="115000"/>
                        </a:lnSpc>
                        <a:spcAft>
                          <a:spcPts val="0"/>
                        </a:spcAft>
                      </a:pPr>
                      <a:r>
                        <a:rPr lang="es-ES" sz="1200" dirty="0">
                          <a:effectLst/>
                        </a:rPr>
                        <a:t>Moderada</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11,1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37509">
                <a:tc>
                  <a:txBody>
                    <a:bodyPr/>
                    <a:lstStyle/>
                    <a:p>
                      <a:pPr algn="l">
                        <a:lnSpc>
                          <a:spcPct val="115000"/>
                        </a:lnSpc>
                        <a:spcAft>
                          <a:spcPts val="0"/>
                        </a:spcAft>
                      </a:pPr>
                      <a:r>
                        <a:rPr lang="es-ES" sz="1200" dirty="0">
                          <a:effectLst/>
                        </a:rPr>
                        <a:t>No depresión</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53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49,1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37509">
                <a:tc>
                  <a:txBody>
                    <a:bodyPr/>
                    <a:lstStyle/>
                    <a:p>
                      <a:pPr algn="l">
                        <a:lnSpc>
                          <a:spcPct val="115000"/>
                        </a:lnSpc>
                        <a:spcAft>
                          <a:spcPts val="0"/>
                        </a:spcAft>
                      </a:pPr>
                      <a:r>
                        <a:rPr lang="es-ES" sz="1200" dirty="0">
                          <a:effectLst/>
                        </a:rPr>
                        <a:t>Severa</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smtClean="0">
                          <a:effectLst/>
                        </a:rPr>
                        <a:t>9,4</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327723">
                <a:tc>
                  <a:txBody>
                    <a:bodyPr/>
                    <a:lstStyle/>
                    <a:p>
                      <a:pPr algn="l">
                        <a:lnSpc>
                          <a:spcPct val="115000"/>
                        </a:lnSpc>
                        <a:spcAft>
                          <a:spcPts val="0"/>
                        </a:spcAft>
                      </a:pPr>
                      <a:r>
                        <a:rPr lang="es-ES" sz="1200" dirty="0">
                          <a:effectLst/>
                        </a:rPr>
                        <a:t>Total</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spTree>
    <p:extLst>
      <p:ext uri="{BB962C8B-B14F-4D97-AF65-F5344CB8AC3E}">
        <p14:creationId xmlns:p14="http://schemas.microsoft.com/office/powerpoint/2010/main" val="3877459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363682" y="374073"/>
            <a:ext cx="11107882" cy="6764482"/>
          </a:xfrm>
        </p:spPr>
        <p:txBody>
          <a:bodyPr>
            <a:noAutofit/>
          </a:bodyPr>
          <a:lstStyle/>
          <a:p>
            <a:pPr>
              <a:lnSpc>
                <a:spcPct val="150000"/>
              </a:lnSpc>
            </a:pPr>
            <a:r>
              <a:rPr lang="es-MX" sz="1600" b="1" dirty="0" smtClean="0">
                <a:solidFill>
                  <a:srgbClr val="FF0000"/>
                </a:solidFill>
              </a:rPr>
              <a:t>RESULTADOS</a:t>
            </a:r>
          </a:p>
          <a:p>
            <a:pPr>
              <a:lnSpc>
                <a:spcPct val="150000"/>
              </a:lnSpc>
            </a:pPr>
            <a:r>
              <a:rPr lang="es-ES" sz="1600" b="1" i="1" dirty="0"/>
              <a:t>Se puede observar en la tabla 7 que entre la dimensión relaciones de la variable clima social familiar y depresión existe una correlación negativa muy baja (R= -0,013) no significativa (P &gt; 0,05)  </a:t>
            </a:r>
          </a:p>
          <a:p>
            <a:pPr>
              <a:lnSpc>
                <a:spcPct val="150000"/>
              </a:lnSpc>
            </a:pPr>
            <a:endParaRPr lang="es-MX" sz="1600" dirty="0" smtClean="0"/>
          </a:p>
          <a:p>
            <a:pPr>
              <a:lnSpc>
                <a:spcPct val="150000"/>
              </a:lnSpc>
            </a:pPr>
            <a:endParaRPr lang="es-MX" sz="1600" dirty="0"/>
          </a:p>
          <a:p>
            <a:pPr>
              <a:lnSpc>
                <a:spcPct val="150000"/>
              </a:lnSpc>
            </a:pPr>
            <a:endParaRPr lang="es-MX" sz="1600" dirty="0" smtClean="0"/>
          </a:p>
          <a:p>
            <a:pPr>
              <a:lnSpc>
                <a:spcPct val="150000"/>
              </a:lnSpc>
            </a:pPr>
            <a:endParaRPr lang="es-MX" sz="1600" dirty="0"/>
          </a:p>
          <a:p>
            <a:pPr>
              <a:lnSpc>
                <a:spcPct val="150000"/>
              </a:lnSpc>
            </a:pPr>
            <a:r>
              <a:rPr lang="es-ES" sz="1600" b="1" i="1" dirty="0"/>
              <a:t>Se puede observar en la tabla 8 que entre la dimensión desarrollo de la variable clima social familiar y depresión existe una correlación negativa muy baja (R= -0,095) no significativa (P &gt;0,05)  </a:t>
            </a:r>
          </a:p>
          <a:p>
            <a:pPr>
              <a:lnSpc>
                <a:spcPct val="150000"/>
              </a:lnSpc>
            </a:pPr>
            <a:endParaRPr lang="es-ES" sz="1600" dirty="0"/>
          </a:p>
        </p:txBody>
      </p:sp>
      <p:graphicFrame>
        <p:nvGraphicFramePr>
          <p:cNvPr id="5" name="Tabla 4"/>
          <p:cNvGraphicFramePr>
            <a:graphicFrameLocks noGrp="1"/>
          </p:cNvGraphicFramePr>
          <p:nvPr>
            <p:extLst>
              <p:ext uri="{D42A27DB-BD31-4B8C-83A1-F6EECF244321}">
                <p14:modId xmlns:p14="http://schemas.microsoft.com/office/powerpoint/2010/main" val="1352593583"/>
              </p:ext>
            </p:extLst>
          </p:nvPr>
        </p:nvGraphicFramePr>
        <p:xfrm>
          <a:off x="3686838" y="1718630"/>
          <a:ext cx="3472498" cy="1718632"/>
        </p:xfrm>
        <a:graphic>
          <a:graphicData uri="http://schemas.openxmlformats.org/drawingml/2006/table">
            <a:tbl>
              <a:tblPr firstRow="1" firstCol="1" bandRow="1">
                <a:tableStyleId>{5C22544A-7EE6-4342-B048-85BDC9FD1C3A}</a:tableStyleId>
              </a:tblPr>
              <a:tblGrid>
                <a:gridCol w="1157774"/>
                <a:gridCol w="1157774"/>
                <a:gridCol w="1156950"/>
              </a:tblGrid>
              <a:tr h="308834">
                <a:tc gridSpan="2">
                  <a:txBody>
                    <a:bodyPr/>
                    <a:lstStyle/>
                    <a:p>
                      <a:pPr algn="ctr">
                        <a:lnSpc>
                          <a:spcPct val="115000"/>
                        </a:lnSpc>
                        <a:spcAft>
                          <a:spcPts val="0"/>
                        </a:spcAft>
                      </a:pPr>
                      <a:r>
                        <a:rPr lang="es-ES" sz="1200" dirty="0">
                          <a:effectLst/>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es-ES"/>
                    </a:p>
                  </a:txBody>
                  <a:tcPr/>
                </a:tc>
                <a:tc>
                  <a:txBody>
                    <a:bodyPr/>
                    <a:lstStyle/>
                    <a:p>
                      <a:pPr algn="ctr">
                        <a:lnSpc>
                          <a:spcPct val="115000"/>
                        </a:lnSpc>
                        <a:spcAft>
                          <a:spcPts val="0"/>
                        </a:spcAft>
                      </a:pPr>
                      <a:r>
                        <a:rPr lang="es-ES" sz="1200">
                          <a:effectLst/>
                        </a:rPr>
                        <a:t>Depresión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550482">
                <a:tc rowSpan="3">
                  <a:txBody>
                    <a:bodyPr/>
                    <a:lstStyle/>
                    <a:p>
                      <a:pPr algn="just">
                        <a:lnSpc>
                          <a:spcPct val="115000"/>
                        </a:lnSpc>
                        <a:spcAft>
                          <a:spcPts val="0"/>
                        </a:spcAft>
                      </a:pPr>
                      <a:endParaRPr lang="es-ES" sz="1200" dirty="0" smtClean="0">
                        <a:effectLst/>
                      </a:endParaRPr>
                    </a:p>
                    <a:p>
                      <a:pPr algn="just">
                        <a:lnSpc>
                          <a:spcPct val="115000"/>
                        </a:lnSpc>
                        <a:spcAft>
                          <a:spcPts val="0"/>
                        </a:spcAft>
                      </a:pPr>
                      <a:endParaRPr lang="es-ES" sz="1200" dirty="0" smtClean="0">
                        <a:effectLst/>
                      </a:endParaRPr>
                    </a:p>
                    <a:p>
                      <a:pPr algn="just">
                        <a:lnSpc>
                          <a:spcPct val="115000"/>
                        </a:lnSpc>
                        <a:spcAft>
                          <a:spcPts val="0"/>
                        </a:spcAft>
                      </a:pPr>
                      <a:r>
                        <a:rPr lang="es-ES" sz="1200" dirty="0" smtClean="0">
                          <a:effectLst/>
                        </a:rPr>
                        <a:t>Relaciones</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Correlación de Pearson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-0,013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550482">
                <a:tc vMerge="1">
                  <a:txBody>
                    <a:bodyPr/>
                    <a:lstStyle/>
                    <a:p>
                      <a:endParaRPr lang="es-ES"/>
                    </a:p>
                  </a:txBody>
                  <a:tcPr/>
                </a:tc>
                <a:tc>
                  <a:txBody>
                    <a:bodyPr/>
                    <a:lstStyle/>
                    <a:p>
                      <a:pPr algn="ctr">
                        <a:lnSpc>
                          <a:spcPct val="115000"/>
                        </a:lnSpc>
                        <a:spcAft>
                          <a:spcPts val="0"/>
                        </a:spcAft>
                      </a:pPr>
                      <a:r>
                        <a:rPr lang="es-ES" sz="1200">
                          <a:effectLst/>
                        </a:rPr>
                        <a:t>Sig. (bilateral)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a:effectLst/>
                        </a:rPr>
                        <a:t>0,05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308834">
                <a:tc vMerge="1">
                  <a:txBody>
                    <a:bodyPr/>
                    <a:lstStyle/>
                    <a:p>
                      <a:endParaRPr lang="es-ES"/>
                    </a:p>
                  </a:txBody>
                  <a:tcPr/>
                </a:tc>
                <a:tc>
                  <a:txBody>
                    <a:bodyPr/>
                    <a:lstStyle/>
                    <a:p>
                      <a:pPr algn="ctr">
                        <a:lnSpc>
                          <a:spcPct val="115000"/>
                        </a:lnSpc>
                        <a:spcAft>
                          <a:spcPts val="0"/>
                        </a:spcAft>
                      </a:pPr>
                      <a:r>
                        <a:rPr lang="es-ES" sz="1200">
                          <a:effectLst/>
                        </a:rPr>
                        <a:t>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1200" dirty="0">
                          <a:effectLst/>
                        </a:rPr>
                        <a:t>108</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381660767"/>
              </p:ext>
            </p:extLst>
          </p:nvPr>
        </p:nvGraphicFramePr>
        <p:xfrm>
          <a:off x="3726987" y="4748269"/>
          <a:ext cx="3463521" cy="1773717"/>
        </p:xfrm>
        <a:graphic>
          <a:graphicData uri="http://schemas.openxmlformats.org/drawingml/2006/table">
            <a:tbl>
              <a:tblPr firstRow="1" firstCol="1" bandRow="1">
                <a:tableStyleId>{5C22544A-7EE6-4342-B048-85BDC9FD1C3A}</a:tableStyleId>
              </a:tblPr>
              <a:tblGrid>
                <a:gridCol w="1169925"/>
                <a:gridCol w="1169925"/>
                <a:gridCol w="1123671"/>
              </a:tblGrid>
              <a:tr h="426697">
                <a:tc gridSpan="2">
                  <a:txBody>
                    <a:bodyPr/>
                    <a:lstStyle/>
                    <a:p>
                      <a:pPr algn="ctr">
                        <a:lnSpc>
                          <a:spcPct val="115000"/>
                        </a:lnSpc>
                        <a:spcAft>
                          <a:spcPts val="800"/>
                        </a:spcAft>
                      </a:pPr>
                      <a:r>
                        <a:rPr lang="es-ES" sz="1200" dirty="0">
                          <a:effectLst/>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es-ES"/>
                    </a:p>
                  </a:txBody>
                  <a:tcPr/>
                </a:tc>
                <a:tc>
                  <a:txBody>
                    <a:bodyPr/>
                    <a:lstStyle/>
                    <a:p>
                      <a:pPr algn="ctr">
                        <a:lnSpc>
                          <a:spcPct val="115000"/>
                        </a:lnSpc>
                        <a:spcAft>
                          <a:spcPts val="800"/>
                        </a:spcAft>
                      </a:pPr>
                      <a:r>
                        <a:rPr lang="es-ES" sz="1200">
                          <a:effectLst/>
                        </a:rPr>
                        <a:t>Depresión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546704">
                <a:tc rowSpan="3">
                  <a:txBody>
                    <a:bodyPr/>
                    <a:lstStyle/>
                    <a:p>
                      <a:pPr algn="l">
                        <a:lnSpc>
                          <a:spcPct val="115000"/>
                        </a:lnSpc>
                        <a:spcAft>
                          <a:spcPts val="800"/>
                        </a:spcAft>
                      </a:pPr>
                      <a:endParaRPr lang="es-ES" sz="1200" dirty="0" smtClean="0">
                        <a:effectLst/>
                      </a:endParaRPr>
                    </a:p>
                    <a:p>
                      <a:pPr algn="l">
                        <a:lnSpc>
                          <a:spcPct val="115000"/>
                        </a:lnSpc>
                        <a:spcAft>
                          <a:spcPts val="800"/>
                        </a:spcAft>
                      </a:pPr>
                      <a:r>
                        <a:rPr lang="es-ES" sz="1200" dirty="0" smtClean="0">
                          <a:effectLst/>
                        </a:rPr>
                        <a:t>desarrollo</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a:effectLst/>
                        </a:rPr>
                        <a:t>Correlación de Pearson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a:effectLst/>
                        </a:rPr>
                        <a:t>-0,095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539871">
                <a:tc vMerge="1">
                  <a:txBody>
                    <a:bodyPr/>
                    <a:lstStyle/>
                    <a:p>
                      <a:endParaRPr lang="es-ES"/>
                    </a:p>
                  </a:txBody>
                  <a:tcPr/>
                </a:tc>
                <a:tc>
                  <a:txBody>
                    <a:bodyPr/>
                    <a:lstStyle/>
                    <a:p>
                      <a:pPr algn="ctr">
                        <a:lnSpc>
                          <a:spcPct val="115000"/>
                        </a:lnSpc>
                        <a:spcAft>
                          <a:spcPts val="800"/>
                        </a:spcAft>
                      </a:pPr>
                      <a:r>
                        <a:rPr lang="es-ES" sz="1200">
                          <a:effectLst/>
                        </a:rPr>
                        <a:t>Sig. (bilateral)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a:effectLst/>
                        </a:rPr>
                        <a:t>0,05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60445">
                <a:tc vMerge="1">
                  <a:txBody>
                    <a:bodyPr/>
                    <a:lstStyle/>
                    <a:p>
                      <a:endParaRPr lang="es-ES"/>
                    </a:p>
                  </a:txBody>
                  <a:tcPr/>
                </a:tc>
                <a:tc>
                  <a:txBody>
                    <a:bodyPr/>
                    <a:lstStyle/>
                    <a:p>
                      <a:pPr algn="ctr">
                        <a:lnSpc>
                          <a:spcPct val="115000"/>
                        </a:lnSpc>
                        <a:spcAft>
                          <a:spcPts val="800"/>
                        </a:spcAft>
                      </a:pPr>
                      <a:r>
                        <a:rPr lang="es-ES" sz="1200">
                          <a:effectLst/>
                        </a:rPr>
                        <a:t>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dirty="0">
                          <a:effectLst/>
                        </a:rPr>
                        <a:t>108</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spTree>
    <p:extLst>
      <p:ext uri="{BB962C8B-B14F-4D97-AF65-F5344CB8AC3E}">
        <p14:creationId xmlns:p14="http://schemas.microsoft.com/office/powerpoint/2010/main" val="271118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157183" y="0"/>
            <a:ext cx="11651351" cy="6764482"/>
          </a:xfrm>
        </p:spPr>
        <p:txBody>
          <a:bodyPr>
            <a:noAutofit/>
          </a:bodyPr>
          <a:lstStyle/>
          <a:p>
            <a:pPr>
              <a:lnSpc>
                <a:spcPct val="150000"/>
              </a:lnSpc>
            </a:pPr>
            <a:r>
              <a:rPr lang="es-MX" sz="1600" b="1" dirty="0" smtClean="0">
                <a:solidFill>
                  <a:srgbClr val="FF0000"/>
                </a:solidFill>
              </a:rPr>
              <a:t>RESULTADOS</a:t>
            </a:r>
          </a:p>
          <a:p>
            <a:pPr>
              <a:lnSpc>
                <a:spcPct val="150000"/>
              </a:lnSpc>
            </a:pPr>
            <a:r>
              <a:rPr lang="es-ES" sz="1600" b="1" i="1" dirty="0"/>
              <a:t>Se puede observar en la tabla 9 que entre la dimensión estabilidad de la variable clima social familiar y depresión existe una correlación negativa baja (R= - 0,21) y significativa (P &lt;0.05)  </a:t>
            </a:r>
          </a:p>
          <a:p>
            <a:pPr>
              <a:lnSpc>
                <a:spcPct val="150000"/>
              </a:lnSpc>
            </a:pPr>
            <a:endParaRPr lang="es-MX" sz="1600" b="1" dirty="0" smtClean="0">
              <a:solidFill>
                <a:srgbClr val="FF0000"/>
              </a:solidFill>
            </a:endParaRPr>
          </a:p>
          <a:p>
            <a:pPr>
              <a:lnSpc>
                <a:spcPct val="150000"/>
              </a:lnSpc>
            </a:pPr>
            <a:endParaRPr lang="es-MX" sz="1600" b="1" dirty="0" smtClean="0">
              <a:solidFill>
                <a:srgbClr val="FF0000"/>
              </a:solidFill>
            </a:endParaRPr>
          </a:p>
          <a:p>
            <a:pPr>
              <a:lnSpc>
                <a:spcPct val="150000"/>
              </a:lnSpc>
            </a:pPr>
            <a:endParaRPr lang="es-MX" sz="1600" b="1" dirty="0">
              <a:solidFill>
                <a:srgbClr val="FF0000"/>
              </a:solidFill>
            </a:endParaRPr>
          </a:p>
          <a:p>
            <a:pPr>
              <a:lnSpc>
                <a:spcPct val="150000"/>
              </a:lnSpc>
            </a:pPr>
            <a:endParaRPr lang="es-MX" sz="1600" b="1" dirty="0" smtClean="0">
              <a:solidFill>
                <a:srgbClr val="FF0000"/>
              </a:solidFill>
            </a:endParaRPr>
          </a:p>
          <a:p>
            <a:pPr>
              <a:lnSpc>
                <a:spcPct val="150000"/>
              </a:lnSpc>
            </a:pPr>
            <a:r>
              <a:rPr lang="es-ES" sz="1600" b="1" i="1" dirty="0" smtClean="0"/>
              <a:t>Se </a:t>
            </a:r>
            <a:r>
              <a:rPr lang="es-ES" sz="1600" b="1" i="1" dirty="0"/>
              <a:t>puede apreciar en la tabla 10 que el 76,7% de las mujeres poseen un nivel medio de clima social familiar, así mismo el 69,2% de los varones poseen un nivel medio de clima social familiar. Por otro lado, no se encontró relación entre sexo y el nivel de clima social familiar (P&gt;0,05).</a:t>
            </a:r>
          </a:p>
          <a:p>
            <a:pPr>
              <a:lnSpc>
                <a:spcPct val="150000"/>
              </a:lnSpc>
            </a:pPr>
            <a:endParaRPr lang="es-MX" sz="1600" b="1" dirty="0" smtClean="0">
              <a:solidFill>
                <a:srgbClr val="FF0000"/>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4163296724"/>
              </p:ext>
            </p:extLst>
          </p:nvPr>
        </p:nvGraphicFramePr>
        <p:xfrm>
          <a:off x="3567834" y="1683743"/>
          <a:ext cx="3300557" cy="1693302"/>
        </p:xfrm>
        <a:graphic>
          <a:graphicData uri="http://schemas.openxmlformats.org/drawingml/2006/table">
            <a:tbl>
              <a:tblPr firstRow="1" firstCol="1" bandRow="1">
                <a:tableStyleId>{5C22544A-7EE6-4342-B048-85BDC9FD1C3A}</a:tableStyleId>
              </a:tblPr>
              <a:tblGrid>
                <a:gridCol w="1114855"/>
                <a:gridCol w="1114855"/>
                <a:gridCol w="1070847"/>
              </a:tblGrid>
              <a:tr h="234573">
                <a:tc gridSpan="2">
                  <a:txBody>
                    <a:bodyPr/>
                    <a:lstStyle/>
                    <a:p>
                      <a:pPr algn="ctr">
                        <a:lnSpc>
                          <a:spcPct val="115000"/>
                        </a:lnSpc>
                        <a:spcAft>
                          <a:spcPts val="800"/>
                        </a:spcAft>
                      </a:pPr>
                      <a:r>
                        <a:rPr lang="es-ES" sz="1200" dirty="0">
                          <a:effectLst/>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es-ES"/>
                    </a:p>
                  </a:txBody>
                  <a:tcPr/>
                </a:tc>
                <a:tc>
                  <a:txBody>
                    <a:bodyPr/>
                    <a:lstStyle/>
                    <a:p>
                      <a:pPr algn="ctr">
                        <a:lnSpc>
                          <a:spcPct val="115000"/>
                        </a:lnSpc>
                        <a:spcAft>
                          <a:spcPts val="800"/>
                        </a:spcAft>
                      </a:pPr>
                      <a:r>
                        <a:rPr lang="es-ES" sz="1200" dirty="0">
                          <a:effectLst/>
                        </a:rPr>
                        <a:t>Depresión</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737913">
                <a:tc rowSpan="3">
                  <a:txBody>
                    <a:bodyPr/>
                    <a:lstStyle/>
                    <a:p>
                      <a:pPr algn="ctr">
                        <a:lnSpc>
                          <a:spcPct val="115000"/>
                        </a:lnSpc>
                        <a:spcAft>
                          <a:spcPts val="800"/>
                        </a:spcAft>
                      </a:pPr>
                      <a:endParaRPr lang="es-ES" sz="1200" dirty="0" smtClean="0">
                        <a:effectLst/>
                      </a:endParaRPr>
                    </a:p>
                    <a:p>
                      <a:pPr algn="ctr">
                        <a:lnSpc>
                          <a:spcPct val="115000"/>
                        </a:lnSpc>
                        <a:spcAft>
                          <a:spcPts val="800"/>
                        </a:spcAft>
                      </a:pPr>
                      <a:r>
                        <a:rPr lang="es-ES" sz="1200" dirty="0" smtClean="0">
                          <a:effectLst/>
                        </a:rPr>
                        <a:t>estabilidad</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a:effectLst/>
                        </a:rPr>
                        <a:t>Correlación de Pearson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a:effectLst/>
                        </a:rPr>
                        <a:t>-0,21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486243">
                <a:tc vMerge="1">
                  <a:txBody>
                    <a:bodyPr/>
                    <a:lstStyle/>
                    <a:p>
                      <a:endParaRPr lang="es-ES"/>
                    </a:p>
                  </a:txBody>
                  <a:tcPr/>
                </a:tc>
                <a:tc>
                  <a:txBody>
                    <a:bodyPr/>
                    <a:lstStyle/>
                    <a:p>
                      <a:pPr algn="ctr">
                        <a:lnSpc>
                          <a:spcPct val="115000"/>
                        </a:lnSpc>
                        <a:spcAft>
                          <a:spcPts val="800"/>
                        </a:spcAft>
                      </a:pPr>
                      <a:r>
                        <a:rPr lang="es-ES" sz="1200">
                          <a:effectLst/>
                        </a:rPr>
                        <a:t>Sig. (bilateral)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a:effectLst/>
                        </a:rPr>
                        <a:t>0,05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34573">
                <a:tc vMerge="1">
                  <a:txBody>
                    <a:bodyPr/>
                    <a:lstStyle/>
                    <a:p>
                      <a:endParaRPr lang="es-ES"/>
                    </a:p>
                  </a:txBody>
                  <a:tcPr/>
                </a:tc>
                <a:tc>
                  <a:txBody>
                    <a:bodyPr/>
                    <a:lstStyle/>
                    <a:p>
                      <a:pPr algn="ctr">
                        <a:lnSpc>
                          <a:spcPct val="115000"/>
                        </a:lnSpc>
                        <a:spcAft>
                          <a:spcPts val="800"/>
                        </a:spcAft>
                      </a:pPr>
                      <a:r>
                        <a:rPr lang="es-ES" sz="1200">
                          <a:effectLst/>
                        </a:rPr>
                        <a:t>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800"/>
                        </a:spcAft>
                      </a:pPr>
                      <a:r>
                        <a:rPr lang="es-ES" sz="1200" dirty="0">
                          <a:effectLst/>
                        </a:rPr>
                        <a:t>108</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404256236"/>
              </p:ext>
            </p:extLst>
          </p:nvPr>
        </p:nvGraphicFramePr>
        <p:xfrm>
          <a:off x="3117774" y="4675908"/>
          <a:ext cx="5618602" cy="1954982"/>
        </p:xfrm>
        <a:graphic>
          <a:graphicData uri="http://schemas.openxmlformats.org/drawingml/2006/table">
            <a:tbl>
              <a:tblPr firstRow="1" firstCol="1" bandRow="1">
                <a:tableStyleId>{5C22544A-7EE6-4342-B048-85BDC9FD1C3A}</a:tableStyleId>
              </a:tblPr>
              <a:tblGrid>
                <a:gridCol w="508936"/>
                <a:gridCol w="628810"/>
                <a:gridCol w="389065"/>
                <a:gridCol w="508936"/>
                <a:gridCol w="508936"/>
                <a:gridCol w="508936"/>
                <a:gridCol w="508936"/>
                <a:gridCol w="508936"/>
                <a:gridCol w="508936"/>
                <a:gridCol w="1038175"/>
              </a:tblGrid>
              <a:tr h="276597">
                <a:tc rowSpan="2" gridSpan="3">
                  <a:txBody>
                    <a:bodyPr/>
                    <a:lstStyle/>
                    <a:p>
                      <a:pPr>
                        <a:lnSpc>
                          <a:spcPct val="107000"/>
                        </a:lnSpc>
                      </a:pPr>
                      <a:endParaRPr lang="es-ES" sz="1100" dirty="0">
                        <a:effectLst/>
                        <a:latin typeface="Calibri" panose="020F0502020204030204" pitchFamily="34" charset="0"/>
                      </a:endParaRPr>
                    </a:p>
                  </a:txBody>
                  <a:tcPr marL="44450" marR="44450" marT="0" marB="0" anchor="b"/>
                </a:tc>
                <a:tc rowSpan="2" hMerge="1">
                  <a:txBody>
                    <a:bodyPr/>
                    <a:lstStyle/>
                    <a:p>
                      <a:endParaRPr lang="es-ES"/>
                    </a:p>
                  </a:txBody>
                  <a:tcPr/>
                </a:tc>
                <a:tc rowSpan="2" hMerge="1">
                  <a:txBody>
                    <a:bodyPr/>
                    <a:lstStyle/>
                    <a:p>
                      <a:endParaRPr lang="es-ES"/>
                    </a:p>
                  </a:txBody>
                  <a:tcPr/>
                </a:tc>
                <a:tc gridSpan="6">
                  <a:txBody>
                    <a:bodyPr/>
                    <a:lstStyle/>
                    <a:p>
                      <a:pPr marL="0" algn="ctr" defTabSz="914400" rtl="0" eaLnBrk="1" latinLnBrk="0" hangingPunct="1">
                        <a:lnSpc>
                          <a:spcPct val="115000"/>
                        </a:lnSpc>
                        <a:spcAft>
                          <a:spcPts val="800"/>
                        </a:spcAft>
                      </a:pPr>
                      <a:r>
                        <a:rPr lang="es-ES" sz="1200" b="1" kern="1200" dirty="0">
                          <a:solidFill>
                            <a:schemeClr val="lt1"/>
                          </a:solidFill>
                          <a:effectLst/>
                          <a:latin typeface="+mn-lt"/>
                          <a:ea typeface="+mn-ea"/>
                          <a:cs typeface="+mn-cs"/>
                        </a:rPr>
                        <a:t>Clima Social Familiar</a:t>
                      </a:r>
                    </a:p>
                  </a:txBody>
                  <a:tcPr marL="44450" marR="44450" marT="0" marB="0" anchor="b"/>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rowSpan="2">
                  <a:txBody>
                    <a:bodyPr/>
                    <a:lstStyle/>
                    <a:p>
                      <a:pPr algn="ctr">
                        <a:lnSpc>
                          <a:spcPct val="115000"/>
                        </a:lnSpc>
                        <a:spcAft>
                          <a:spcPts val="0"/>
                        </a:spcAft>
                      </a:pPr>
                      <a:r>
                        <a:rPr lang="es-ES" sz="1050" dirty="0">
                          <a:effectLst/>
                        </a:rPr>
                        <a:t>Total</a:t>
                      </a:r>
                      <a:endParaRPr lang="es-E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478286">
                <a:tc gridSpan="3" vMerge="1">
                  <a:txBody>
                    <a:bodyPr/>
                    <a:lstStyle/>
                    <a:p>
                      <a:endParaRPr lang="es-ES"/>
                    </a:p>
                  </a:txBody>
                  <a:tcPr/>
                </a:tc>
                <a:tc hMerge="1" vMerge="1">
                  <a:txBody>
                    <a:bodyPr/>
                    <a:lstStyle/>
                    <a:p>
                      <a:endParaRPr lang="es-ES"/>
                    </a:p>
                  </a:txBody>
                  <a:tcPr/>
                </a:tc>
                <a:tc hMerge="1" vMerge="1">
                  <a:txBody>
                    <a:bodyPr/>
                    <a:lstStyle/>
                    <a:p>
                      <a:endParaRPr lang="es-ES"/>
                    </a:p>
                  </a:txBody>
                  <a:tcPr/>
                </a:tc>
                <a:tc>
                  <a:txBody>
                    <a:bodyPr/>
                    <a:lstStyle/>
                    <a:p>
                      <a:pPr algn="ctr">
                        <a:lnSpc>
                          <a:spcPct val="115000"/>
                        </a:lnSpc>
                        <a:spcAft>
                          <a:spcPts val="0"/>
                        </a:spcAft>
                      </a:pPr>
                      <a:r>
                        <a:rPr lang="es-ES" sz="900">
                          <a:effectLst/>
                        </a:rPr>
                        <a:t>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Media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Muy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Tendencia 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dirty="0">
                          <a:effectLst/>
                        </a:rPr>
                        <a:t>Tendencia mala</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vMerge="1">
                  <a:txBody>
                    <a:bodyPr/>
                    <a:lstStyle/>
                    <a:p>
                      <a:endParaRPr lang="es-ES"/>
                    </a:p>
                  </a:txBody>
                  <a:tcPr/>
                </a:tc>
              </a:tr>
              <a:tr h="159429">
                <a:tc rowSpan="4">
                  <a:txBody>
                    <a:bodyPr/>
                    <a:lstStyle/>
                    <a:p>
                      <a:pPr>
                        <a:lnSpc>
                          <a:spcPct val="115000"/>
                        </a:lnSpc>
                        <a:spcAft>
                          <a:spcPts val="0"/>
                        </a:spcAft>
                      </a:pPr>
                      <a:r>
                        <a:rPr lang="es-ES" sz="900" dirty="0">
                          <a:effectLst/>
                        </a:rPr>
                        <a:t> </a:t>
                      </a:r>
                      <a:endParaRPr lang="es-ES" sz="1100" dirty="0">
                        <a:effectLst/>
                      </a:endParaRPr>
                    </a:p>
                    <a:p>
                      <a:pPr>
                        <a:lnSpc>
                          <a:spcPct val="115000"/>
                        </a:lnSpc>
                        <a:spcAft>
                          <a:spcPts val="0"/>
                        </a:spcAft>
                      </a:pPr>
                      <a:r>
                        <a:rPr lang="es-ES" sz="900" dirty="0">
                          <a:effectLst/>
                        </a:rPr>
                        <a:t> </a:t>
                      </a:r>
                      <a:endParaRPr lang="es-ES" sz="1100" dirty="0">
                        <a:effectLst/>
                      </a:endParaRPr>
                    </a:p>
                    <a:p>
                      <a:pPr algn="ctr">
                        <a:lnSpc>
                          <a:spcPct val="115000"/>
                        </a:lnSpc>
                        <a:spcAft>
                          <a:spcPts val="0"/>
                        </a:spcAft>
                      </a:pPr>
                      <a:r>
                        <a:rPr lang="es-ES" sz="1050" dirty="0">
                          <a:effectLst/>
                        </a:rPr>
                        <a:t>Sexo</a:t>
                      </a:r>
                      <a:endParaRPr lang="es-E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rowSpan="2">
                  <a:txBody>
                    <a:bodyPr/>
                    <a:lstStyle/>
                    <a:p>
                      <a:pPr>
                        <a:lnSpc>
                          <a:spcPct val="115000"/>
                        </a:lnSpc>
                        <a:spcAft>
                          <a:spcPts val="0"/>
                        </a:spcAft>
                      </a:pPr>
                      <a:r>
                        <a:rPr lang="es-ES" sz="900">
                          <a:effectLst/>
                        </a:rPr>
                        <a:t>Mujeres</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40604">
                <a:tc vMerge="1">
                  <a:txBody>
                    <a:bodyPr/>
                    <a:lstStyle/>
                    <a:p>
                      <a:endParaRPr lang="es-ES"/>
                    </a:p>
                  </a:txBody>
                  <a:tcPr/>
                </a:tc>
                <a:tc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76,7%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59429">
                <a:tc vMerge="1">
                  <a:txBody>
                    <a:bodyPr/>
                    <a:lstStyle/>
                    <a:p>
                      <a:endParaRPr lang="es-ES"/>
                    </a:p>
                  </a:txBody>
                  <a:tcPr/>
                </a:tc>
                <a:tc rowSpan="2">
                  <a:txBody>
                    <a:bodyPr/>
                    <a:lstStyle/>
                    <a:p>
                      <a:pPr>
                        <a:lnSpc>
                          <a:spcPct val="115000"/>
                        </a:lnSpc>
                        <a:spcAft>
                          <a:spcPts val="0"/>
                        </a:spcAft>
                      </a:pPr>
                      <a:r>
                        <a:rPr lang="es-ES" sz="900">
                          <a:effectLst/>
                        </a:rPr>
                        <a:t>Varones</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40604">
                <a:tc vMerge="1">
                  <a:txBody>
                    <a:bodyPr/>
                    <a:lstStyle/>
                    <a:p>
                      <a:endParaRPr lang="es-ES"/>
                    </a:p>
                  </a:txBody>
                  <a:tcPr/>
                </a:tc>
                <a:tc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69,2%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12,3%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59429">
                <a:tc rowSpan="2" gridSpan="2">
                  <a:txBody>
                    <a:bodyPr/>
                    <a:lstStyle/>
                    <a:p>
                      <a:pPr>
                        <a:lnSpc>
                          <a:spcPct val="115000"/>
                        </a:lnSpc>
                        <a:spcAft>
                          <a:spcPts val="0"/>
                        </a:spcAft>
                      </a:pPr>
                      <a:endParaRPr lang="es-ES" sz="1100" dirty="0" smtClean="0">
                        <a:effectLst/>
                      </a:endParaRPr>
                    </a:p>
                    <a:p>
                      <a:pPr algn="ctr">
                        <a:lnSpc>
                          <a:spcPct val="115000"/>
                        </a:lnSpc>
                        <a:spcAft>
                          <a:spcPts val="0"/>
                        </a:spcAft>
                      </a:pPr>
                      <a:r>
                        <a:rPr lang="es-ES" sz="1100" dirty="0" smtClean="0">
                          <a:effectLst/>
                        </a:rPr>
                        <a:t>Total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rowSpan="2" hMerge="1">
                  <a:txBody>
                    <a:bodyPr/>
                    <a:lstStyle/>
                    <a:p>
                      <a:endParaRPr lang="es-ES"/>
                    </a:p>
                  </a:txBody>
                  <a:tcPr/>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40604">
                <a:tc gridSpan="2" vMerge="1">
                  <a:txBody>
                    <a:bodyPr/>
                    <a:lstStyle/>
                    <a:p>
                      <a:endParaRPr lang="es-ES"/>
                    </a:p>
                  </a:txBody>
                  <a:tcPr/>
                </a:tc>
                <a:tc hMerge="1"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72,2%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8,3%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spTree>
    <p:extLst>
      <p:ext uri="{BB962C8B-B14F-4D97-AF65-F5344CB8AC3E}">
        <p14:creationId xmlns:p14="http://schemas.microsoft.com/office/powerpoint/2010/main" val="2122531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231354" y="121186"/>
            <a:ext cx="11193138" cy="7017369"/>
          </a:xfrm>
        </p:spPr>
        <p:txBody>
          <a:bodyPr>
            <a:noAutofit/>
          </a:bodyPr>
          <a:lstStyle/>
          <a:p>
            <a:pPr>
              <a:lnSpc>
                <a:spcPct val="150000"/>
              </a:lnSpc>
            </a:pPr>
            <a:r>
              <a:rPr lang="es-MX" sz="1600" b="1" dirty="0" smtClean="0">
                <a:solidFill>
                  <a:srgbClr val="FF0000"/>
                </a:solidFill>
              </a:rPr>
              <a:t>RESULTADOS</a:t>
            </a:r>
          </a:p>
          <a:p>
            <a:pPr>
              <a:lnSpc>
                <a:spcPct val="150000"/>
              </a:lnSpc>
            </a:pPr>
            <a:r>
              <a:rPr lang="es-ES" sz="1600" b="1" i="1" dirty="0"/>
              <a:t>Se puede apreciar en la tabla 11 que el 39,7% de las mujeres poseen un nivel moderado de depresión, así mismo el 61,5% de los varones </a:t>
            </a:r>
            <a:r>
              <a:rPr lang="es-ES" sz="1600" b="1" i="1" dirty="0" smtClean="0"/>
              <a:t>no poseen depresión</a:t>
            </a:r>
            <a:r>
              <a:rPr lang="es-ES" sz="1600" b="1" i="1" dirty="0"/>
              <a:t>. Por otro lado, </a:t>
            </a:r>
            <a:r>
              <a:rPr lang="es-ES" sz="1600" b="1" i="1" dirty="0" smtClean="0"/>
              <a:t>se </a:t>
            </a:r>
            <a:r>
              <a:rPr lang="es-ES" sz="1600" b="1" i="1" dirty="0"/>
              <a:t>encontró relación entre el sexo y el nivel de depresión (</a:t>
            </a:r>
            <a:r>
              <a:rPr lang="es-ES" sz="1600" b="1" i="1" dirty="0" smtClean="0"/>
              <a:t>P&lt;0,05</a:t>
            </a:r>
            <a:r>
              <a:rPr lang="es-ES" sz="1600" b="1" i="1" dirty="0"/>
              <a:t>).</a:t>
            </a:r>
          </a:p>
          <a:p>
            <a:pPr>
              <a:lnSpc>
                <a:spcPct val="150000"/>
              </a:lnSpc>
            </a:pPr>
            <a:endParaRPr lang="es-MX" sz="1600" b="1" dirty="0" smtClean="0">
              <a:solidFill>
                <a:srgbClr val="FF0000"/>
              </a:solidFill>
            </a:endParaRPr>
          </a:p>
          <a:p>
            <a:pPr>
              <a:lnSpc>
                <a:spcPct val="150000"/>
              </a:lnSpc>
            </a:pPr>
            <a:endParaRPr lang="es-MX" sz="1600" b="1" dirty="0">
              <a:solidFill>
                <a:srgbClr val="FF0000"/>
              </a:solidFill>
            </a:endParaRPr>
          </a:p>
          <a:p>
            <a:pPr>
              <a:lnSpc>
                <a:spcPct val="150000"/>
              </a:lnSpc>
            </a:pPr>
            <a:endParaRPr lang="es-MX" sz="1600" b="1" dirty="0" smtClean="0">
              <a:solidFill>
                <a:srgbClr val="FF0000"/>
              </a:solidFill>
            </a:endParaRPr>
          </a:p>
          <a:p>
            <a:pPr>
              <a:lnSpc>
                <a:spcPct val="100000"/>
              </a:lnSpc>
            </a:pPr>
            <a:r>
              <a:rPr lang="es-ES" sz="1600" b="1" i="1" dirty="0" smtClean="0"/>
              <a:t>Se </a:t>
            </a:r>
            <a:r>
              <a:rPr lang="es-ES" sz="1600" b="1" i="1" dirty="0"/>
              <a:t>puede apreciar en la tabla 12 que el 79,3% de los estudiantes de 14 años poseen un nivel medio de clima social familiar, así mismo el 69,6% de los estudiantes de 15 años poseen un nivel medio de clima social familiar. Por otro lado, no se encontró relación entre la edad y el nivel de clima social familiar (P&gt;0,05).</a:t>
            </a:r>
          </a:p>
          <a:p>
            <a:pPr>
              <a:lnSpc>
                <a:spcPct val="150000"/>
              </a:lnSpc>
            </a:pPr>
            <a:endParaRPr lang="es-MX" sz="1600" b="1" dirty="0" smtClean="0">
              <a:solidFill>
                <a:srgbClr val="FF0000"/>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1452138557"/>
              </p:ext>
            </p:extLst>
          </p:nvPr>
        </p:nvGraphicFramePr>
        <p:xfrm>
          <a:off x="3170815" y="1487279"/>
          <a:ext cx="4799016" cy="1872869"/>
        </p:xfrm>
        <a:graphic>
          <a:graphicData uri="http://schemas.openxmlformats.org/drawingml/2006/table">
            <a:tbl>
              <a:tblPr firstRow="1" firstCol="1" bandRow="1">
                <a:tableStyleId>{5C22544A-7EE6-4342-B048-85BDC9FD1C3A}</a:tableStyleId>
              </a:tblPr>
              <a:tblGrid>
                <a:gridCol w="455612"/>
                <a:gridCol w="744142"/>
                <a:gridCol w="599877"/>
                <a:gridCol w="515954"/>
                <a:gridCol w="683800"/>
                <a:gridCol w="682292"/>
                <a:gridCol w="517462"/>
                <a:gridCol w="599877"/>
              </a:tblGrid>
              <a:tr h="248222">
                <a:tc rowSpan="2" gridSpan="3">
                  <a:txBody>
                    <a:bodyPr/>
                    <a:lstStyle/>
                    <a:p>
                      <a:pPr>
                        <a:lnSpc>
                          <a:spcPct val="107000"/>
                        </a:lnSpc>
                      </a:pPr>
                      <a:endParaRPr lang="es-ES" sz="1100" dirty="0">
                        <a:effectLst/>
                        <a:latin typeface="Calibri" panose="020F0502020204030204" pitchFamily="34" charset="0"/>
                      </a:endParaRPr>
                    </a:p>
                  </a:txBody>
                  <a:tcPr marL="44450" marR="44450" marT="0" marB="0" anchor="b"/>
                </a:tc>
                <a:tc rowSpan="2" hMerge="1">
                  <a:txBody>
                    <a:bodyPr/>
                    <a:lstStyle/>
                    <a:p>
                      <a:endParaRPr lang="es-ES"/>
                    </a:p>
                  </a:txBody>
                  <a:tcPr/>
                </a:tc>
                <a:tc rowSpan="2" hMerge="1">
                  <a:txBody>
                    <a:bodyPr/>
                    <a:lstStyle/>
                    <a:p>
                      <a:endParaRPr lang="es-ES"/>
                    </a:p>
                  </a:txBody>
                  <a:tcPr/>
                </a:tc>
                <a:tc gridSpan="4">
                  <a:txBody>
                    <a:bodyPr/>
                    <a:lstStyle/>
                    <a:p>
                      <a:pPr algn="ctr">
                        <a:lnSpc>
                          <a:spcPct val="115000"/>
                        </a:lnSpc>
                        <a:spcAft>
                          <a:spcPts val="0"/>
                        </a:spcAft>
                      </a:pPr>
                      <a:r>
                        <a:rPr lang="es-ES" sz="1050" dirty="0">
                          <a:effectLst/>
                        </a:rPr>
                        <a:t>Depresión</a:t>
                      </a:r>
                      <a:endParaRPr lang="es-E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es-ES"/>
                    </a:p>
                  </a:txBody>
                  <a:tcPr/>
                </a:tc>
                <a:tc hMerge="1">
                  <a:txBody>
                    <a:bodyPr/>
                    <a:lstStyle/>
                    <a:p>
                      <a:endParaRPr lang="es-ES"/>
                    </a:p>
                  </a:txBody>
                  <a:tcPr/>
                </a:tc>
                <a:tc hMerge="1">
                  <a:txBody>
                    <a:bodyPr/>
                    <a:lstStyle/>
                    <a:p>
                      <a:endParaRPr lang="es-ES"/>
                    </a:p>
                  </a:txBody>
                  <a:tcPr/>
                </a:tc>
                <a:tc rowSpan="2">
                  <a:txBody>
                    <a:bodyPr/>
                    <a:lstStyle/>
                    <a:p>
                      <a:pPr algn="ctr">
                        <a:lnSpc>
                          <a:spcPct val="115000"/>
                        </a:lnSpc>
                        <a:spcAft>
                          <a:spcPts val="0"/>
                        </a:spcAft>
                      </a:pPr>
                      <a:r>
                        <a:rPr lang="es-ES" sz="900">
                          <a:effectLst/>
                        </a:rPr>
                        <a:t>Total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328989">
                <a:tc gridSpan="3" vMerge="1">
                  <a:txBody>
                    <a:bodyPr/>
                    <a:lstStyle/>
                    <a:p>
                      <a:endParaRPr lang="es-ES"/>
                    </a:p>
                  </a:txBody>
                  <a:tcPr/>
                </a:tc>
                <a:tc hMerge="1" vMerge="1">
                  <a:txBody>
                    <a:bodyPr/>
                    <a:lstStyle/>
                    <a:p>
                      <a:endParaRPr lang="es-ES"/>
                    </a:p>
                  </a:txBody>
                  <a:tcPr/>
                </a:tc>
                <a:tc hMerge="1" vMerge="1">
                  <a:txBody>
                    <a:bodyPr/>
                    <a:lstStyle/>
                    <a:p>
                      <a:endParaRPr lang="es-ES"/>
                    </a:p>
                  </a:txBody>
                  <a:tcPr/>
                </a:tc>
                <a:tc>
                  <a:txBody>
                    <a:bodyPr/>
                    <a:lstStyle/>
                    <a:p>
                      <a:pPr algn="ctr">
                        <a:lnSpc>
                          <a:spcPct val="115000"/>
                        </a:lnSpc>
                        <a:spcAft>
                          <a:spcPts val="0"/>
                        </a:spcAft>
                      </a:pPr>
                      <a:r>
                        <a:rPr lang="es-ES" sz="900">
                          <a:effectLst/>
                        </a:rPr>
                        <a:t>Leve</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Moderada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dirty="0" smtClean="0">
                          <a:effectLst/>
                        </a:rPr>
                        <a:t>No</a:t>
                      </a:r>
                      <a:r>
                        <a:rPr lang="es-ES" sz="900" baseline="0" dirty="0" smtClean="0">
                          <a:effectLst/>
                        </a:rPr>
                        <a:t> depresión</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Severa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vMerge="1">
                  <a:txBody>
                    <a:bodyPr/>
                    <a:lstStyle/>
                    <a:p>
                      <a:endParaRPr lang="es-ES"/>
                    </a:p>
                  </a:txBody>
                  <a:tcPr/>
                </a:tc>
              </a:tr>
              <a:tr h="165899">
                <a:tc rowSpan="4">
                  <a:txBody>
                    <a:bodyPr/>
                    <a:lstStyle/>
                    <a:p>
                      <a:pPr algn="ctr">
                        <a:lnSpc>
                          <a:spcPct val="115000"/>
                        </a:lnSpc>
                        <a:spcAft>
                          <a:spcPts val="0"/>
                        </a:spcAft>
                      </a:pPr>
                      <a:r>
                        <a:rPr lang="es-ES" sz="900">
                          <a:effectLst/>
                        </a:rPr>
                        <a:t>Sexo</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rowSpan="2">
                  <a:txBody>
                    <a:bodyPr/>
                    <a:lstStyle/>
                    <a:p>
                      <a:pPr>
                        <a:lnSpc>
                          <a:spcPct val="115000"/>
                        </a:lnSpc>
                        <a:spcAft>
                          <a:spcPts val="0"/>
                        </a:spcAft>
                      </a:pPr>
                      <a:r>
                        <a:rPr lang="es-ES" sz="900">
                          <a:effectLst/>
                        </a:rPr>
                        <a:t>Mujeres</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65987">
                <a:tc vMerge="1">
                  <a:txBody>
                    <a:bodyPr/>
                    <a:lstStyle/>
                    <a:p>
                      <a:endParaRPr lang="es-ES"/>
                    </a:p>
                  </a:txBody>
                  <a:tcPr/>
                </a:tc>
                <a:tc vMerge="1">
                  <a:txBody>
                    <a:bodyPr/>
                    <a:lstStyle/>
                    <a:p>
                      <a:endParaRPr lang="es-ES"/>
                    </a:p>
                  </a:txBody>
                  <a:tcPr/>
                </a:tc>
                <a:tc>
                  <a:txBody>
                    <a:bodyPr/>
                    <a:lstStyle/>
                    <a:p>
                      <a:pPr algn="ct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smtClean="0">
                          <a:effectLst/>
                        </a:rPr>
                        <a:t>39,7%</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37,2%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16,3%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65899">
                <a:tc vMerge="1">
                  <a:txBody>
                    <a:bodyPr/>
                    <a:lstStyle/>
                    <a:p>
                      <a:endParaRPr lang="es-ES"/>
                    </a:p>
                  </a:txBody>
                  <a:tcPr/>
                </a:tc>
                <a:tc rowSpan="2">
                  <a:txBody>
                    <a:bodyPr/>
                    <a:lstStyle/>
                    <a:p>
                      <a:pPr>
                        <a:lnSpc>
                          <a:spcPct val="115000"/>
                        </a:lnSpc>
                        <a:spcAft>
                          <a:spcPts val="0"/>
                        </a:spcAft>
                      </a:pPr>
                      <a:r>
                        <a:rPr lang="es-ES" sz="900">
                          <a:effectLst/>
                        </a:rPr>
                        <a:t>Varones</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17</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65987">
                <a:tc vMerge="1">
                  <a:txBody>
                    <a:bodyPr/>
                    <a:lstStyle/>
                    <a:p>
                      <a:endParaRPr lang="es-ES"/>
                    </a:p>
                  </a:txBody>
                  <a:tcPr/>
                </a:tc>
                <a:tc vMerge="1">
                  <a:txBody>
                    <a:bodyPr/>
                    <a:lstStyle/>
                    <a:p>
                      <a:endParaRPr lang="es-ES"/>
                    </a:p>
                  </a:txBody>
                  <a:tcPr/>
                </a:tc>
                <a:tc>
                  <a:txBody>
                    <a:bodyPr/>
                    <a:lstStyle/>
                    <a:p>
                      <a:pPr algn="ct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26,2%</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61,5%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65899">
                <a:tc rowSpan="2" gridSpan="2">
                  <a:txBody>
                    <a:bodyPr/>
                    <a:lstStyle/>
                    <a:p>
                      <a:pPr algn="ctr">
                        <a:lnSpc>
                          <a:spcPct val="115000"/>
                        </a:lnSpc>
                        <a:spcAft>
                          <a:spcPts val="0"/>
                        </a:spcAft>
                      </a:pPr>
                      <a:r>
                        <a:rPr lang="es-ES" sz="900">
                          <a:effectLst/>
                        </a:rPr>
                        <a:t>Total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rowSpan="2" hMerge="1">
                  <a:txBody>
                    <a:bodyPr/>
                    <a:lstStyle/>
                    <a:p>
                      <a:endParaRPr lang="es-ES"/>
                    </a:p>
                  </a:txBody>
                  <a:tcPr/>
                </a:tc>
                <a:tc>
                  <a:txBody>
                    <a:bodyPr/>
                    <a:lstStyle/>
                    <a:p>
                      <a:pPr algn="ct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34</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65987">
                <a:tc gridSpan="2" vMerge="1">
                  <a:txBody>
                    <a:bodyPr/>
                    <a:lstStyle/>
                    <a:p>
                      <a:endParaRPr lang="es-ES"/>
                    </a:p>
                  </a:txBody>
                  <a:tcPr/>
                </a:tc>
                <a:tc hMerge="1" vMerge="1">
                  <a:txBody>
                    <a:bodyPr/>
                    <a:lstStyle/>
                    <a:p>
                      <a:endParaRPr lang="es-ES"/>
                    </a:p>
                  </a:txBody>
                  <a:tcPr/>
                </a:tc>
                <a:tc>
                  <a:txBody>
                    <a:bodyPr/>
                    <a:lstStyle/>
                    <a:p>
                      <a:pPr algn="ct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31,5%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51,9%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12,0%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1691980106"/>
              </p:ext>
            </p:extLst>
          </p:nvPr>
        </p:nvGraphicFramePr>
        <p:xfrm>
          <a:off x="3178709" y="4391590"/>
          <a:ext cx="4850330" cy="2109257"/>
        </p:xfrm>
        <a:graphic>
          <a:graphicData uri="http://schemas.openxmlformats.org/drawingml/2006/table">
            <a:tbl>
              <a:tblPr firstRow="1" firstCol="1" bandRow="1">
                <a:tableStyleId>{5C22544A-7EE6-4342-B048-85BDC9FD1C3A}</a:tableStyleId>
              </a:tblPr>
              <a:tblGrid>
                <a:gridCol w="485033"/>
                <a:gridCol w="485033"/>
                <a:gridCol w="485033"/>
                <a:gridCol w="485033"/>
                <a:gridCol w="485033"/>
                <a:gridCol w="485033"/>
                <a:gridCol w="485033"/>
                <a:gridCol w="485033"/>
                <a:gridCol w="485033"/>
                <a:gridCol w="485033"/>
              </a:tblGrid>
              <a:tr h="216449">
                <a:tc rowSpan="2" gridSpan="3">
                  <a:txBody>
                    <a:bodyPr/>
                    <a:lstStyle/>
                    <a:p>
                      <a:pPr>
                        <a:lnSpc>
                          <a:spcPct val="107000"/>
                        </a:lnSpc>
                      </a:pPr>
                      <a:endParaRPr lang="es-ES" sz="1100" dirty="0">
                        <a:effectLst/>
                        <a:latin typeface="Calibri" panose="020F0502020204030204" pitchFamily="34" charset="0"/>
                      </a:endParaRPr>
                    </a:p>
                  </a:txBody>
                  <a:tcPr marL="44450" marR="44450" marT="0" marB="0" anchor="b"/>
                </a:tc>
                <a:tc rowSpan="2" hMerge="1">
                  <a:txBody>
                    <a:bodyPr/>
                    <a:lstStyle/>
                    <a:p>
                      <a:endParaRPr lang="es-ES"/>
                    </a:p>
                  </a:txBody>
                  <a:tcPr/>
                </a:tc>
                <a:tc rowSpan="2" hMerge="1">
                  <a:txBody>
                    <a:bodyPr/>
                    <a:lstStyle/>
                    <a:p>
                      <a:endParaRPr lang="es-ES"/>
                    </a:p>
                  </a:txBody>
                  <a:tcPr/>
                </a:tc>
                <a:tc gridSpan="6">
                  <a:txBody>
                    <a:bodyPr/>
                    <a:lstStyle/>
                    <a:p>
                      <a:pPr algn="ctr">
                        <a:lnSpc>
                          <a:spcPct val="115000"/>
                        </a:lnSpc>
                        <a:spcAft>
                          <a:spcPts val="0"/>
                        </a:spcAft>
                      </a:pPr>
                      <a:r>
                        <a:rPr lang="es-ES" sz="1050" dirty="0">
                          <a:effectLst/>
                        </a:rPr>
                        <a:t>Clima Social Familiar</a:t>
                      </a:r>
                      <a:endParaRPr lang="es-E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rowSpan="2">
                  <a:txBody>
                    <a:bodyPr/>
                    <a:lstStyle/>
                    <a:p>
                      <a:pPr algn="ctr">
                        <a:lnSpc>
                          <a:spcPct val="115000"/>
                        </a:lnSpc>
                        <a:spcAft>
                          <a:spcPts val="0"/>
                        </a:spcAft>
                      </a:pPr>
                      <a:r>
                        <a:rPr lang="es-ES" sz="900">
                          <a:effectLst/>
                        </a:rPr>
                        <a:t>Total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435859">
                <a:tc gridSpan="3" vMerge="1">
                  <a:txBody>
                    <a:bodyPr/>
                    <a:lstStyle/>
                    <a:p>
                      <a:endParaRPr lang="es-ES"/>
                    </a:p>
                  </a:txBody>
                  <a:tcPr/>
                </a:tc>
                <a:tc hMerge="1" vMerge="1">
                  <a:txBody>
                    <a:bodyPr/>
                    <a:lstStyle/>
                    <a:p>
                      <a:endParaRPr lang="es-ES"/>
                    </a:p>
                  </a:txBody>
                  <a:tcPr/>
                </a:tc>
                <a:tc hMerge="1" vMerge="1">
                  <a:txBody>
                    <a:bodyPr/>
                    <a:lstStyle/>
                    <a:p>
                      <a:endParaRPr lang="es-ES"/>
                    </a:p>
                  </a:txBody>
                  <a:tcPr/>
                </a:tc>
                <a:tc>
                  <a:txBody>
                    <a:bodyPr/>
                    <a:lstStyle/>
                    <a:p>
                      <a:pPr algn="ctr">
                        <a:lnSpc>
                          <a:spcPct val="115000"/>
                        </a:lnSpc>
                        <a:spcAft>
                          <a:spcPts val="0"/>
                        </a:spcAft>
                      </a:pPr>
                      <a:r>
                        <a:rPr lang="es-ES" sz="900">
                          <a:effectLst/>
                        </a:rPr>
                        <a:t>Buena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Media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dirty="0">
                          <a:effectLst/>
                        </a:rPr>
                        <a:t>Muy mala</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dirty="0">
                          <a:effectLst/>
                        </a:rPr>
                        <a:t>Tendencia buena</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Tendencia mala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vMerge="1">
                  <a:txBody>
                    <a:bodyPr/>
                    <a:lstStyle/>
                    <a:p>
                      <a:endParaRPr lang="es-ES"/>
                    </a:p>
                  </a:txBody>
                  <a:tcPr/>
                </a:tc>
              </a:tr>
              <a:tr h="145286">
                <a:tc rowSpan="4">
                  <a:txBody>
                    <a:bodyPr/>
                    <a:lstStyle/>
                    <a:p>
                      <a:pPr>
                        <a:lnSpc>
                          <a:spcPct val="115000"/>
                        </a:lnSpc>
                        <a:spcAft>
                          <a:spcPts val="0"/>
                        </a:spcAft>
                      </a:pPr>
                      <a:r>
                        <a:rPr lang="es-ES" sz="900">
                          <a:effectLst/>
                        </a:rPr>
                        <a:t>Edad</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rowSpan="2">
                  <a:txBody>
                    <a:bodyPr/>
                    <a:lstStyle/>
                    <a:p>
                      <a:pPr>
                        <a:lnSpc>
                          <a:spcPct val="115000"/>
                        </a:lnSpc>
                        <a:spcAft>
                          <a:spcPts val="0"/>
                        </a:spcAft>
                      </a:pPr>
                      <a:r>
                        <a:rPr lang="es-ES" sz="900">
                          <a:effectLst/>
                        </a:rPr>
                        <a:t>14 años</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90573">
                <a:tc vMerge="1">
                  <a:txBody>
                    <a:bodyPr/>
                    <a:lstStyle/>
                    <a:p>
                      <a:endParaRPr lang="es-ES"/>
                    </a:p>
                  </a:txBody>
                  <a:tcPr/>
                </a:tc>
                <a:tc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79,3%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45286">
                <a:tc vMerge="1">
                  <a:txBody>
                    <a:bodyPr/>
                    <a:lstStyle/>
                    <a:p>
                      <a:endParaRPr lang="es-ES"/>
                    </a:p>
                  </a:txBody>
                  <a:tcPr/>
                </a:tc>
                <a:tc rowSpan="2">
                  <a:txBody>
                    <a:bodyPr/>
                    <a:lstStyle/>
                    <a:p>
                      <a:pPr>
                        <a:lnSpc>
                          <a:spcPct val="115000"/>
                        </a:lnSpc>
                        <a:spcAft>
                          <a:spcPts val="0"/>
                        </a:spcAft>
                      </a:pPr>
                      <a:r>
                        <a:rPr lang="es-ES" sz="900">
                          <a:effectLst/>
                        </a:rPr>
                        <a:t>15 años</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90573">
                <a:tc vMerge="1">
                  <a:txBody>
                    <a:bodyPr/>
                    <a:lstStyle/>
                    <a:p>
                      <a:endParaRPr lang="es-ES"/>
                    </a:p>
                  </a:txBody>
                  <a:tcPr/>
                </a:tc>
                <a:tc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69,6%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8,9%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11,4%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45286">
                <a:tc rowSpan="2" gridSpan="2">
                  <a:txBody>
                    <a:bodyPr/>
                    <a:lstStyle/>
                    <a:p>
                      <a:pPr algn="ctr">
                        <a:lnSpc>
                          <a:spcPct val="115000"/>
                        </a:lnSpc>
                        <a:spcAft>
                          <a:spcPts val="0"/>
                        </a:spcAft>
                      </a:pPr>
                      <a:r>
                        <a:rPr lang="es-ES" sz="900" dirty="0">
                          <a:effectLst/>
                        </a:rPr>
                        <a:t>Total</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rowSpan="2" hMerge="1">
                  <a:txBody>
                    <a:bodyPr/>
                    <a:lstStyle/>
                    <a:p>
                      <a:endParaRPr lang="es-ES"/>
                    </a:p>
                  </a:txBody>
                  <a:tcPr/>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290573">
                <a:tc gridSpan="2" vMerge="1">
                  <a:txBody>
                    <a:bodyPr/>
                    <a:lstStyle/>
                    <a:p>
                      <a:endParaRPr lang="es-ES"/>
                    </a:p>
                  </a:txBody>
                  <a:tcPr/>
                </a:tc>
                <a:tc hMerge="1"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72,2%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8,3%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spTree>
    <p:extLst>
      <p:ext uri="{BB962C8B-B14F-4D97-AF65-F5344CB8AC3E}">
        <p14:creationId xmlns:p14="http://schemas.microsoft.com/office/powerpoint/2010/main" val="2616756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363682" y="374073"/>
            <a:ext cx="11107882" cy="6764482"/>
          </a:xfrm>
        </p:spPr>
        <p:txBody>
          <a:bodyPr>
            <a:noAutofit/>
          </a:bodyPr>
          <a:lstStyle/>
          <a:p>
            <a:pPr>
              <a:lnSpc>
                <a:spcPct val="150000"/>
              </a:lnSpc>
            </a:pPr>
            <a:r>
              <a:rPr lang="es-MX" sz="1600" b="1" dirty="0" smtClean="0">
                <a:solidFill>
                  <a:srgbClr val="FF0000"/>
                </a:solidFill>
              </a:rPr>
              <a:t>RESULTADOS</a:t>
            </a:r>
          </a:p>
          <a:p>
            <a:pPr algn="just">
              <a:lnSpc>
                <a:spcPct val="150000"/>
              </a:lnSpc>
            </a:pPr>
            <a:r>
              <a:rPr lang="es-ES" sz="1600" b="1" i="1" dirty="0"/>
              <a:t>Se puede apreciar en la tabla 13 que el 44,8% de los evaluados de 14 años </a:t>
            </a:r>
            <a:r>
              <a:rPr lang="es-ES" sz="1600" b="1" i="1" dirty="0" smtClean="0"/>
              <a:t>no poseen depresión</a:t>
            </a:r>
            <a:r>
              <a:rPr lang="es-ES" sz="1600" b="1" i="1" dirty="0"/>
              <a:t>, así mismo el 54,4% de los evaluados de 15 años </a:t>
            </a:r>
            <a:r>
              <a:rPr lang="es-ES" sz="1600" b="1" i="1" dirty="0" smtClean="0"/>
              <a:t>no poseen depresión</a:t>
            </a:r>
            <a:r>
              <a:rPr lang="es-ES" sz="1600" b="1" i="1" dirty="0"/>
              <a:t>. Por otro lado, no se encontró relación entre la edad y el nivel de depresión (</a:t>
            </a:r>
            <a:r>
              <a:rPr lang="es-ES" sz="1600" b="1" i="1" dirty="0" smtClean="0"/>
              <a:t>P&lt;0,05</a:t>
            </a:r>
            <a:r>
              <a:rPr lang="es-ES" sz="1600" b="1" i="1" dirty="0"/>
              <a:t>).</a:t>
            </a:r>
          </a:p>
          <a:p>
            <a:pPr>
              <a:lnSpc>
                <a:spcPct val="150000"/>
              </a:lnSpc>
            </a:pPr>
            <a:endParaRPr lang="es-MX" sz="1600" b="1" dirty="0" smtClean="0">
              <a:solidFill>
                <a:srgbClr val="FF0000"/>
              </a:solidFill>
            </a:endParaRPr>
          </a:p>
        </p:txBody>
      </p:sp>
      <p:graphicFrame>
        <p:nvGraphicFramePr>
          <p:cNvPr id="5" name="Tabla 4"/>
          <p:cNvGraphicFramePr>
            <a:graphicFrameLocks noGrp="1"/>
          </p:cNvGraphicFramePr>
          <p:nvPr>
            <p:extLst>
              <p:ext uri="{D42A27DB-BD31-4B8C-83A1-F6EECF244321}">
                <p14:modId xmlns:p14="http://schemas.microsoft.com/office/powerpoint/2010/main" val="1244868886"/>
              </p:ext>
            </p:extLst>
          </p:nvPr>
        </p:nvGraphicFramePr>
        <p:xfrm>
          <a:off x="3485741" y="2427129"/>
          <a:ext cx="4523522" cy="2314904"/>
        </p:xfrm>
        <a:graphic>
          <a:graphicData uri="http://schemas.openxmlformats.org/drawingml/2006/table">
            <a:tbl>
              <a:tblPr firstRow="1" firstCol="1" bandRow="1">
                <a:tableStyleId>{5C22544A-7EE6-4342-B048-85BDC9FD1C3A}</a:tableStyleId>
              </a:tblPr>
              <a:tblGrid>
                <a:gridCol w="532531"/>
                <a:gridCol w="532531"/>
                <a:gridCol w="532531"/>
                <a:gridCol w="358999"/>
                <a:gridCol w="706063"/>
                <a:gridCol w="759180"/>
                <a:gridCol w="451691"/>
                <a:gridCol w="649996"/>
              </a:tblGrid>
              <a:tr h="336227">
                <a:tc rowSpan="2" gridSpan="3">
                  <a:txBody>
                    <a:bodyPr/>
                    <a:lstStyle/>
                    <a:p>
                      <a:pPr>
                        <a:lnSpc>
                          <a:spcPct val="107000"/>
                        </a:lnSpc>
                      </a:pPr>
                      <a:endParaRPr lang="es-ES" sz="1100" dirty="0">
                        <a:effectLst/>
                        <a:latin typeface="Calibri" panose="020F0502020204030204" pitchFamily="34" charset="0"/>
                      </a:endParaRPr>
                    </a:p>
                  </a:txBody>
                  <a:tcPr marL="44450" marR="44450" marT="0" marB="0" anchor="b"/>
                </a:tc>
                <a:tc rowSpan="2" hMerge="1">
                  <a:txBody>
                    <a:bodyPr/>
                    <a:lstStyle/>
                    <a:p>
                      <a:endParaRPr lang="es-ES"/>
                    </a:p>
                  </a:txBody>
                  <a:tcPr/>
                </a:tc>
                <a:tc rowSpan="2" hMerge="1">
                  <a:txBody>
                    <a:bodyPr/>
                    <a:lstStyle/>
                    <a:p>
                      <a:endParaRPr lang="es-ES"/>
                    </a:p>
                  </a:txBody>
                  <a:tcPr/>
                </a:tc>
                <a:tc gridSpan="4">
                  <a:txBody>
                    <a:bodyPr/>
                    <a:lstStyle/>
                    <a:p>
                      <a:pPr algn="ctr">
                        <a:lnSpc>
                          <a:spcPct val="115000"/>
                        </a:lnSpc>
                        <a:spcAft>
                          <a:spcPts val="0"/>
                        </a:spcAft>
                      </a:pPr>
                      <a:r>
                        <a:rPr lang="es-ES" sz="1100" dirty="0">
                          <a:effectLst/>
                        </a:rPr>
                        <a:t>Depresión</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es-ES"/>
                    </a:p>
                  </a:txBody>
                  <a:tcPr/>
                </a:tc>
                <a:tc hMerge="1">
                  <a:txBody>
                    <a:bodyPr/>
                    <a:lstStyle/>
                    <a:p>
                      <a:endParaRPr lang="es-ES"/>
                    </a:p>
                  </a:txBody>
                  <a:tcPr/>
                </a:tc>
                <a:tc hMerge="1">
                  <a:txBody>
                    <a:bodyPr/>
                    <a:lstStyle/>
                    <a:p>
                      <a:endParaRPr lang="es-ES"/>
                    </a:p>
                  </a:txBody>
                  <a:tcPr/>
                </a:tc>
                <a:tc rowSpan="2">
                  <a:txBody>
                    <a:bodyPr/>
                    <a:lstStyle/>
                    <a:p>
                      <a:pPr algn="ctr">
                        <a:lnSpc>
                          <a:spcPct val="115000"/>
                        </a:lnSpc>
                        <a:spcAft>
                          <a:spcPts val="0"/>
                        </a:spcAft>
                      </a:pPr>
                      <a:r>
                        <a:rPr lang="es-ES" sz="900">
                          <a:effectLst/>
                        </a:rPr>
                        <a:t>Total</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347115">
                <a:tc gridSpan="3" vMerge="1">
                  <a:txBody>
                    <a:bodyPr/>
                    <a:lstStyle/>
                    <a:p>
                      <a:endParaRPr lang="es-ES"/>
                    </a:p>
                  </a:txBody>
                  <a:tcPr/>
                </a:tc>
                <a:tc hMerge="1" vMerge="1">
                  <a:txBody>
                    <a:bodyPr/>
                    <a:lstStyle/>
                    <a:p>
                      <a:endParaRPr lang="es-ES"/>
                    </a:p>
                  </a:txBody>
                  <a:tcPr/>
                </a:tc>
                <a:tc hMerge="1" vMerge="1">
                  <a:txBody>
                    <a:bodyPr/>
                    <a:lstStyle/>
                    <a:p>
                      <a:endParaRPr lang="es-ES"/>
                    </a:p>
                  </a:txBody>
                  <a:tcPr/>
                </a:tc>
                <a:tc>
                  <a:txBody>
                    <a:bodyPr/>
                    <a:lstStyle/>
                    <a:p>
                      <a:pPr algn="ctr">
                        <a:lnSpc>
                          <a:spcPct val="115000"/>
                        </a:lnSpc>
                        <a:spcAft>
                          <a:spcPts val="0"/>
                        </a:spcAft>
                      </a:pPr>
                      <a:r>
                        <a:rPr lang="es-ES" sz="900">
                          <a:effectLst/>
                        </a:rPr>
                        <a:t>Leve</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Moderada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dirty="0" smtClean="0">
                          <a:effectLst/>
                        </a:rPr>
                        <a:t>No</a:t>
                      </a:r>
                      <a:r>
                        <a:rPr lang="es-ES" sz="900" baseline="0" dirty="0" smtClean="0">
                          <a:effectLst/>
                        </a:rPr>
                        <a:t> depresión</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ES" sz="900">
                          <a:effectLst/>
                        </a:rPr>
                        <a:t>Severa</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vMerge="1">
                  <a:txBody>
                    <a:bodyPr/>
                    <a:lstStyle/>
                    <a:p>
                      <a:endParaRPr lang="es-ES"/>
                    </a:p>
                  </a:txBody>
                  <a:tcPr/>
                </a:tc>
              </a:tr>
              <a:tr h="196739">
                <a:tc rowSpan="4">
                  <a:txBody>
                    <a:bodyPr/>
                    <a:lstStyle/>
                    <a:p>
                      <a:pPr>
                        <a:lnSpc>
                          <a:spcPct val="115000"/>
                        </a:lnSpc>
                        <a:spcAft>
                          <a:spcPts val="0"/>
                        </a:spcAft>
                      </a:pPr>
                      <a:endParaRPr lang="es-ES" sz="1050" dirty="0" smtClean="0">
                        <a:effectLst/>
                      </a:endParaRPr>
                    </a:p>
                    <a:p>
                      <a:pPr>
                        <a:lnSpc>
                          <a:spcPct val="115000"/>
                        </a:lnSpc>
                        <a:spcAft>
                          <a:spcPts val="0"/>
                        </a:spcAft>
                      </a:pPr>
                      <a:endParaRPr lang="es-ES" sz="1050" dirty="0" smtClean="0">
                        <a:effectLst/>
                      </a:endParaRPr>
                    </a:p>
                    <a:p>
                      <a:pPr>
                        <a:lnSpc>
                          <a:spcPct val="115000"/>
                        </a:lnSpc>
                        <a:spcAft>
                          <a:spcPts val="0"/>
                        </a:spcAft>
                      </a:pPr>
                      <a:r>
                        <a:rPr lang="es-ES" sz="1050" dirty="0" smtClean="0">
                          <a:effectLst/>
                        </a:rPr>
                        <a:t>Edad</a:t>
                      </a:r>
                      <a:endParaRPr lang="es-E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rowSpan="2">
                  <a:txBody>
                    <a:bodyPr/>
                    <a:lstStyle/>
                    <a:p>
                      <a:pPr>
                        <a:lnSpc>
                          <a:spcPct val="115000"/>
                        </a:lnSpc>
                        <a:spcAft>
                          <a:spcPts val="0"/>
                        </a:spcAft>
                      </a:pPr>
                      <a:r>
                        <a:rPr lang="es-ES" sz="900" dirty="0" smtClean="0">
                          <a:effectLst/>
                        </a:rPr>
                        <a:t>14 años</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347115">
                <a:tc vMerge="1">
                  <a:txBody>
                    <a:bodyPr/>
                    <a:lstStyle/>
                    <a:p>
                      <a:endParaRPr lang="es-ES"/>
                    </a:p>
                  </a:txBody>
                  <a:tcPr/>
                </a:tc>
                <a:tc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41,4%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44,8%</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13,8%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96739">
                <a:tc vMerge="1">
                  <a:txBody>
                    <a:bodyPr/>
                    <a:lstStyle/>
                    <a:p>
                      <a:endParaRPr lang="es-ES"/>
                    </a:p>
                  </a:txBody>
                  <a:tcPr/>
                </a:tc>
                <a:tc rowSpan="2">
                  <a:txBody>
                    <a:bodyPr/>
                    <a:lstStyle/>
                    <a:p>
                      <a:pPr>
                        <a:lnSpc>
                          <a:spcPct val="115000"/>
                        </a:lnSpc>
                        <a:spcAft>
                          <a:spcPts val="0"/>
                        </a:spcAft>
                      </a:pPr>
                      <a:r>
                        <a:rPr lang="es-ES" sz="900" dirty="0" smtClean="0">
                          <a:effectLst/>
                        </a:rPr>
                        <a:t>15 años</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22</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79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347115">
                <a:tc vMerge="1">
                  <a:txBody>
                    <a:bodyPr/>
                    <a:lstStyle/>
                    <a:p>
                      <a:endParaRPr lang="es-ES"/>
                    </a:p>
                  </a:txBody>
                  <a:tcPr/>
                </a:tc>
                <a:tc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6,3%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27,8%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54,4%</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11,4%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100,0%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196739">
                <a:tc rowSpan="2" gridSpan="2">
                  <a:txBody>
                    <a:bodyPr/>
                    <a:lstStyle/>
                    <a:p>
                      <a:pPr algn="ctr">
                        <a:lnSpc>
                          <a:spcPct val="115000"/>
                        </a:lnSpc>
                        <a:spcAft>
                          <a:spcPts val="0"/>
                        </a:spcAft>
                      </a:pPr>
                      <a:r>
                        <a:rPr lang="es-ES" sz="900" dirty="0">
                          <a:effectLst/>
                        </a:rPr>
                        <a:t>Total</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rowSpan="2" hMerge="1">
                  <a:txBody>
                    <a:bodyPr/>
                    <a:lstStyle/>
                    <a:p>
                      <a:endParaRPr lang="es-ES"/>
                    </a:p>
                  </a:txBody>
                  <a:tcPr/>
                </a:tc>
                <a:tc>
                  <a:txBody>
                    <a:bodyPr/>
                    <a:lstStyle/>
                    <a:p>
                      <a:pPr>
                        <a:lnSpc>
                          <a:spcPct val="115000"/>
                        </a:lnSpc>
                        <a:spcAft>
                          <a:spcPts val="0"/>
                        </a:spcAft>
                      </a:pPr>
                      <a:r>
                        <a:rPr lang="es-ES" sz="900">
                          <a:effectLst/>
                        </a:rPr>
                        <a:t>f</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34</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13</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108</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r h="347115">
                <a:tc gridSpan="2" vMerge="1">
                  <a:txBody>
                    <a:bodyPr/>
                    <a:lstStyle/>
                    <a:p>
                      <a:endParaRPr lang="es-ES"/>
                    </a:p>
                  </a:txBody>
                  <a:tcPr/>
                </a:tc>
                <a:tc hMerge="1" vMerge="1">
                  <a:txBody>
                    <a:bodyPr/>
                    <a:lstStyle/>
                    <a:p>
                      <a:endParaRPr lang="es-ES"/>
                    </a:p>
                  </a:txBody>
                  <a:tcPr/>
                </a:tc>
                <a:tc>
                  <a:txBody>
                    <a:bodyPr/>
                    <a:lstStyle/>
                    <a:p>
                      <a:pPr>
                        <a:lnSpc>
                          <a:spcPct val="115000"/>
                        </a:lnSpc>
                        <a:spcAft>
                          <a:spcPts val="0"/>
                        </a:spcAft>
                      </a:pPr>
                      <a:r>
                        <a:rPr lang="es-ES" sz="900">
                          <a:effectLst/>
                        </a:rPr>
                        <a:t>%</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4,6%</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31,5%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51,9%</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a:effectLst/>
                        </a:rPr>
                        <a:t>12,0%</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es-ES" sz="900" dirty="0">
                          <a:effectLst/>
                        </a:rPr>
                        <a:t>100,0%</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r>
            </a:tbl>
          </a:graphicData>
        </a:graphic>
      </p:graphicFrame>
    </p:spTree>
    <p:extLst>
      <p:ext uri="{BB962C8B-B14F-4D97-AF65-F5344CB8AC3E}">
        <p14:creationId xmlns:p14="http://schemas.microsoft.com/office/powerpoint/2010/main" val="19487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05245" y="644236"/>
            <a:ext cx="11170228" cy="768928"/>
          </a:xfrm>
        </p:spPr>
        <p:txBody>
          <a:bodyPr rtlCol="0">
            <a:normAutofit fontScale="90000"/>
          </a:bodyPr>
          <a:lstStyle/>
          <a:p>
            <a:r>
              <a:rPr lang="es-ES" sz="2200" b="1" dirty="0" smtClean="0">
                <a:solidFill>
                  <a:srgbClr val="912503"/>
                </a:solidFill>
              </a:rPr>
              <a:t>CONCLUSIONES</a:t>
            </a:r>
            <a:r>
              <a:rPr lang="es-ES" sz="2000" b="1" dirty="0" smtClean="0">
                <a:solidFill>
                  <a:schemeClr val="tx2"/>
                </a:solidFill>
              </a:rPr>
              <a:t/>
            </a:r>
            <a:br>
              <a:rPr lang="es-ES" sz="2000" b="1" dirty="0" smtClean="0">
                <a:solidFill>
                  <a:schemeClr val="tx2"/>
                </a:solidFill>
              </a:rPr>
            </a:br>
            <a:r>
              <a:rPr lang="es-ES" sz="2000" b="1" dirty="0" smtClean="0">
                <a:solidFill>
                  <a:schemeClr val="tx2"/>
                </a:solidFill>
                <a:latin typeface="Arial" panose="020B0604020202020204" pitchFamily="34" charset="0"/>
                <a:cs typeface="Arial" panose="020B0604020202020204" pitchFamily="34" charset="0"/>
              </a:rPr>
              <a:t/>
            </a:r>
            <a:br>
              <a:rPr lang="es-ES" sz="2000" b="1" dirty="0" smtClean="0">
                <a:solidFill>
                  <a:schemeClr val="tx2"/>
                </a:solidFill>
                <a:latin typeface="Arial" panose="020B0604020202020204" pitchFamily="34" charset="0"/>
                <a:cs typeface="Arial" panose="020B0604020202020204" pitchFamily="34" charset="0"/>
              </a:rPr>
            </a:br>
            <a:r>
              <a:rPr lang="es-ES" sz="2000" b="1" dirty="0" smtClean="0">
                <a:solidFill>
                  <a:schemeClr val="tx2"/>
                </a:solidFill>
                <a:latin typeface="Arial" panose="020B0604020202020204" pitchFamily="34" charset="0"/>
                <a:cs typeface="Arial" panose="020B0604020202020204" pitchFamily="34" charset="0"/>
              </a:rPr>
              <a:t> </a:t>
            </a:r>
            <a:r>
              <a:rPr lang="es-PE" sz="2000" dirty="0" smtClean="0">
                <a:latin typeface="Arial" panose="020B0604020202020204" pitchFamily="34" charset="0"/>
                <a:cs typeface="Arial" panose="020B0604020202020204" pitchFamily="34" charset="0"/>
              </a:rPr>
              <a:t>Después </a:t>
            </a:r>
            <a:r>
              <a:rPr lang="es-PE" sz="2000" dirty="0">
                <a:latin typeface="Arial" panose="020B0604020202020204" pitchFamily="34" charset="0"/>
                <a:cs typeface="Arial" panose="020B0604020202020204" pitchFamily="34" charset="0"/>
              </a:rPr>
              <a:t>de conocer los resultados de la presente investigación se llega a las siguientes conclusiones:</a:t>
            </a:r>
            <a:r>
              <a:rPr lang="es-ES" sz="2000" dirty="0">
                <a:latin typeface="Arial" panose="020B0604020202020204" pitchFamily="34" charset="0"/>
                <a:cs typeface="Arial" panose="020B0604020202020204" pitchFamily="34" charset="0"/>
              </a:rPr>
              <a:t/>
            </a:r>
            <a:br>
              <a:rPr lang="es-ES" sz="2000" dirty="0">
                <a:latin typeface="Arial" panose="020B0604020202020204" pitchFamily="34" charset="0"/>
                <a:cs typeface="Arial" panose="020B0604020202020204" pitchFamily="34" charset="0"/>
              </a:rPr>
            </a:br>
            <a:endParaRPr lang="es-ES" sz="2000" b="1" dirty="0">
              <a:solidFill>
                <a:schemeClr val="tx2"/>
              </a:solidFill>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594911" y="1476261"/>
            <a:ext cx="10868765" cy="5144876"/>
          </a:xfrm>
        </p:spPr>
        <p:txBody>
          <a:bodyPr>
            <a:noAutofit/>
          </a:bodyPr>
          <a:lstStyle/>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En los estudiantes de nivel secundario existe relación negativa muy baja y estadísticamente no significativa entre la variable clima social familiar y depresión.</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Los estudiantes poseen un nivel medio y tendencia buena de la variable clima social familiar.</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Así mismo predomina el nivel medio y muy mala de las dimensiones relaciones  y desarrollo respectivamente de la variable clima social familiar.</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En los estudiantes de nivel secundario poseen un nivel medio y tendencia mala en la dimensión de estabilidad de la variable clima social familiar, lo que quiere decir que la mayoría de las familias no están compenetrados ni se apoyan entre sí, no tienen un grado de autosuficiencia; además de no tener una buena organización y control, evidenciando que el adolescente no cuenta con un adecuado apoyo emocional.</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Además los estudiantes no poseen en su mayoría depresión, seguido de un grupo que si posee depresión leve.</a:t>
            </a:r>
            <a:endParaRPr lang="es-ES" sz="1600" dirty="0">
              <a:latin typeface="Arial" panose="020B0604020202020204" pitchFamily="34" charset="0"/>
              <a:cs typeface="Arial" panose="020B0604020202020204" pitchFamily="34" charset="0"/>
            </a:endParaRPr>
          </a:p>
          <a:p>
            <a:pPr lvl="0" algn="just">
              <a:lnSpc>
                <a:spcPct val="110000"/>
              </a:lnSpc>
              <a:buFont typeface="Wingdings" panose="05000000000000000000" pitchFamily="2" charset="2"/>
              <a:buChar char="ü"/>
            </a:pPr>
            <a:endParaRPr lang="es-ES" sz="1500" b="1" dirty="0"/>
          </a:p>
        </p:txBody>
      </p:sp>
    </p:spTree>
    <p:extLst>
      <p:ext uri="{BB962C8B-B14F-4D97-AF65-F5344CB8AC3E}">
        <p14:creationId xmlns:p14="http://schemas.microsoft.com/office/powerpoint/2010/main" val="401027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8873" y="290944"/>
            <a:ext cx="9980683" cy="883229"/>
          </a:xfrm>
        </p:spPr>
        <p:txBody>
          <a:bodyPr rtlCol="0">
            <a:normAutofit/>
          </a:bodyPr>
          <a:lstStyle/>
          <a:p>
            <a:pPr rtl="0"/>
            <a:r>
              <a:rPr lang="es-ES" sz="2000" b="1" dirty="0" smtClean="0">
                <a:solidFill>
                  <a:srgbClr val="912503"/>
                </a:solidFill>
              </a:rPr>
              <a:t>CONCLUSIONES</a:t>
            </a:r>
            <a:endParaRPr lang="es-ES" sz="2000" b="1" dirty="0">
              <a:solidFill>
                <a:srgbClr val="912503"/>
              </a:solidFill>
            </a:endParaRPr>
          </a:p>
        </p:txBody>
      </p:sp>
      <p:sp>
        <p:nvSpPr>
          <p:cNvPr id="4" name="Marcador de contenido 3"/>
          <p:cNvSpPr>
            <a:spLocks noGrp="1"/>
          </p:cNvSpPr>
          <p:nvPr>
            <p:ph idx="1"/>
          </p:nvPr>
        </p:nvSpPr>
        <p:spPr>
          <a:xfrm>
            <a:off x="572876" y="1211855"/>
            <a:ext cx="11215171" cy="5508433"/>
          </a:xfrm>
        </p:spPr>
        <p:txBody>
          <a:bodyPr>
            <a:noAutofit/>
          </a:bodyPr>
          <a:lstStyle/>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No existe relación significativa entre las dimensiones de relaciones y desarrollo respectivamente de la variable depresión en los estudiantes de nivel secundaria.</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Sin embargo los estudiantes de nivel secundario se encontró relación significativa entre la dimensión de estabilidad y la variable depresión.</a:t>
            </a:r>
            <a:r>
              <a:rPr lang="es-PE" sz="1600" b="1" dirty="0">
                <a:latin typeface="Arial" panose="020B0604020202020204" pitchFamily="34" charset="0"/>
                <a:cs typeface="Arial" panose="020B0604020202020204" pitchFamily="34" charset="0"/>
              </a:rPr>
              <a:t> </a:t>
            </a:r>
            <a:r>
              <a:rPr lang="es-PE" sz="1600" dirty="0">
                <a:latin typeface="Arial" panose="020B0604020202020204" pitchFamily="34" charset="0"/>
                <a:cs typeface="Arial" panose="020B0604020202020204" pitchFamily="34" charset="0"/>
              </a:rPr>
              <a:t>Lo que quiere decir que los adolescentes que poseen una falta de organización y estructura dentro del plano familiar tienen mayor probabilidad de mostrar déficit depresivos</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Los estudiantes de sexo femenino y masculino poseen un nivel medio de clima social familiar, Lo que significa que no se encontró relación entre el sexo y el nivel de clima social familiar.</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Se encontró que el sexo femenino poseen un nivel moderado de depresión, respecto a los estudiantes del sexo masculino </a:t>
            </a:r>
            <a:r>
              <a:rPr lang="es-PE" sz="1600" dirty="0" smtClean="0">
                <a:latin typeface="Arial" panose="020B0604020202020204" pitchFamily="34" charset="0"/>
                <a:cs typeface="Arial" panose="020B0604020202020204" pitchFamily="34" charset="0"/>
              </a:rPr>
              <a:t>que no poseen depresión</a:t>
            </a:r>
            <a:r>
              <a:rPr lang="es-PE" sz="1600" dirty="0">
                <a:latin typeface="Arial" panose="020B0604020202020204" pitchFamily="34" charset="0"/>
                <a:cs typeface="Arial" panose="020B0604020202020204" pitchFamily="34" charset="0"/>
              </a:rPr>
              <a:t>. Lo que significa </a:t>
            </a:r>
            <a:r>
              <a:rPr lang="es-PE" sz="1600" dirty="0" smtClean="0">
                <a:latin typeface="Arial" panose="020B0604020202020204" pitchFamily="34" charset="0"/>
                <a:cs typeface="Arial" panose="020B0604020202020204" pitchFamily="34" charset="0"/>
              </a:rPr>
              <a:t>que </a:t>
            </a:r>
            <a:r>
              <a:rPr lang="es-PE" sz="1600" dirty="0">
                <a:latin typeface="Arial" panose="020B0604020202020204" pitchFamily="34" charset="0"/>
                <a:cs typeface="Arial" panose="020B0604020202020204" pitchFamily="34" charset="0"/>
              </a:rPr>
              <a:t>se encontró relación entre el sexo y el nivel de depresión. Una variedad de factores únicos en la vida de la mujer juegan un papel muy importante en la depresión. La investigación hoy en día se concentra en entender estos factores, que incluyen: factores reproductivos, hormonales, genéticos o biológicos; el maltrato y la opresión; factores interpersonales; y ciertas características psicológicas y de </a:t>
            </a:r>
            <a:r>
              <a:rPr lang="es-PE" sz="1600" dirty="0" smtClean="0">
                <a:latin typeface="Arial" panose="020B0604020202020204" pitchFamily="34" charset="0"/>
                <a:cs typeface="Arial" panose="020B0604020202020204" pitchFamily="34" charset="0"/>
              </a:rPr>
              <a:t>personalidad que determinan la relación entre estos dos </a:t>
            </a:r>
            <a:r>
              <a:rPr lang="es-PE" sz="1600" dirty="0" smtClean="0">
                <a:latin typeface="Arial" panose="020B0604020202020204" pitchFamily="34" charset="0"/>
                <a:cs typeface="Arial" panose="020B0604020202020204" pitchFamily="34" charset="0"/>
              </a:rPr>
              <a:t>v</a:t>
            </a:r>
            <a:r>
              <a:rPr lang="es-PE" sz="1600" dirty="0" smtClean="0">
                <a:latin typeface="Arial" panose="020B0604020202020204" pitchFamily="34" charset="0"/>
                <a:cs typeface="Arial" panose="020B0604020202020204" pitchFamily="34" charset="0"/>
              </a:rPr>
              <a:t>ariables</a:t>
            </a:r>
            <a:r>
              <a:rPr lang="es-PE" sz="1600" dirty="0" smtClean="0">
                <a:latin typeface="Arial" panose="020B0604020202020204" pitchFamily="34" charset="0"/>
                <a:cs typeface="Arial" panose="020B0604020202020204" pitchFamily="34" charset="0"/>
              </a:rPr>
              <a:t>. </a:t>
            </a:r>
            <a:endParaRPr lang="es-ES" sz="1600" dirty="0">
              <a:latin typeface="Arial" panose="020B0604020202020204" pitchFamily="34" charset="0"/>
              <a:cs typeface="Arial" panose="020B0604020202020204" pitchFamily="34" charset="0"/>
            </a:endParaRPr>
          </a:p>
          <a:p>
            <a:pPr algn="just">
              <a:lnSpc>
                <a:spcPct val="150000"/>
              </a:lnSpc>
            </a:pPr>
            <a:endParaRPr lang="es-ES" sz="1600" dirty="0">
              <a:latin typeface="Arial" panose="020B0604020202020204" pitchFamily="34" charset="0"/>
              <a:cs typeface="Arial" panose="020B0604020202020204" pitchFamily="34" charset="0"/>
            </a:endParaRPr>
          </a:p>
          <a:p>
            <a:pPr algn="just">
              <a:lnSpc>
                <a:spcPct val="150000"/>
              </a:lnSpc>
            </a:pP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648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308782689"/>
              </p:ext>
            </p:extLst>
          </p:nvPr>
        </p:nvGraphicFramePr>
        <p:xfrm>
          <a:off x="1145753" y="436418"/>
          <a:ext cx="10730429" cy="6016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9653" y="583895"/>
            <a:ext cx="1575412" cy="15313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Imagen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0671" y="2544896"/>
            <a:ext cx="1674562" cy="156439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Imagen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89820" y="4775981"/>
            <a:ext cx="1641515" cy="15917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8873" y="290944"/>
            <a:ext cx="9980683" cy="883229"/>
          </a:xfrm>
        </p:spPr>
        <p:txBody>
          <a:bodyPr rtlCol="0">
            <a:normAutofit/>
          </a:bodyPr>
          <a:lstStyle/>
          <a:p>
            <a:pPr rtl="0"/>
            <a:r>
              <a:rPr lang="es-ES" sz="2000" b="1" dirty="0" smtClean="0">
                <a:solidFill>
                  <a:srgbClr val="912503"/>
                </a:solidFill>
              </a:rPr>
              <a:t>CONCLUSIONES</a:t>
            </a:r>
            <a:endParaRPr lang="es-ES" sz="2000" b="1" dirty="0">
              <a:solidFill>
                <a:srgbClr val="912503"/>
              </a:solidFill>
            </a:endParaRPr>
          </a:p>
        </p:txBody>
      </p:sp>
      <p:sp>
        <p:nvSpPr>
          <p:cNvPr id="4" name="Marcador de contenido 3"/>
          <p:cNvSpPr>
            <a:spLocks noGrp="1"/>
          </p:cNvSpPr>
          <p:nvPr>
            <p:ph idx="1"/>
          </p:nvPr>
        </p:nvSpPr>
        <p:spPr>
          <a:xfrm>
            <a:off x="649994" y="1344057"/>
            <a:ext cx="11138053" cy="5376231"/>
          </a:xfrm>
        </p:spPr>
        <p:txBody>
          <a:bodyPr>
            <a:noAutofit/>
          </a:bodyPr>
          <a:lstStyle/>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Así mismo los estudiantes de 14 y 15 años poseen un nivel medio de la variable clima social familiar. Lo que significa que no se encontró relación entre la edad y el nivel de clima social familiar.</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Finalmente los evaluados de 14 </a:t>
            </a:r>
            <a:r>
              <a:rPr lang="es-PE" sz="1600" dirty="0" smtClean="0">
                <a:latin typeface="Arial" panose="020B0604020202020204" pitchFamily="34" charset="0"/>
                <a:cs typeface="Arial" panose="020B0604020202020204" pitchFamily="34" charset="0"/>
              </a:rPr>
              <a:t>y 15 años no poseen depresión. Lo </a:t>
            </a:r>
            <a:r>
              <a:rPr lang="es-PE" sz="1600" dirty="0">
                <a:latin typeface="Arial" panose="020B0604020202020204" pitchFamily="34" charset="0"/>
                <a:cs typeface="Arial" panose="020B0604020202020204" pitchFamily="34" charset="0"/>
              </a:rPr>
              <a:t>que significa que no se encontró relación entre la edad y el nivel de depresión.</a:t>
            </a:r>
            <a:endParaRPr lang="es-ES" sz="1600" dirty="0">
              <a:latin typeface="Arial" panose="020B0604020202020204" pitchFamily="34" charset="0"/>
              <a:cs typeface="Arial" panose="020B0604020202020204" pitchFamily="34" charset="0"/>
            </a:endParaRPr>
          </a:p>
          <a:p>
            <a:pPr algn="just">
              <a:lnSpc>
                <a:spcPct val="150000"/>
              </a:lnSpc>
              <a:buFont typeface="Wingdings" panose="05000000000000000000" pitchFamily="2" charset="2"/>
              <a:buChar char="ü"/>
            </a:pP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7935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8873" y="290944"/>
            <a:ext cx="9980683" cy="852056"/>
          </a:xfrm>
        </p:spPr>
        <p:txBody>
          <a:bodyPr rtlCol="0">
            <a:normAutofit/>
          </a:bodyPr>
          <a:lstStyle/>
          <a:p>
            <a:pPr lvl="0"/>
            <a:r>
              <a:rPr lang="es-ES" sz="2000" b="1" dirty="0" smtClean="0">
                <a:solidFill>
                  <a:srgbClr val="912503"/>
                </a:solidFill>
              </a:rPr>
              <a:t>RECOMENDACIONES</a:t>
            </a:r>
            <a:endParaRPr lang="es-ES" sz="2000" b="1" dirty="0">
              <a:solidFill>
                <a:srgbClr val="912503"/>
              </a:solidFill>
            </a:endParaRPr>
          </a:p>
        </p:txBody>
      </p:sp>
      <p:sp>
        <p:nvSpPr>
          <p:cNvPr id="4" name="Marcador de contenido 3"/>
          <p:cNvSpPr>
            <a:spLocks noGrp="1"/>
          </p:cNvSpPr>
          <p:nvPr>
            <p:ph idx="1"/>
          </p:nvPr>
        </p:nvSpPr>
        <p:spPr>
          <a:xfrm>
            <a:off x="738130" y="1278082"/>
            <a:ext cx="10962034" cy="5278582"/>
          </a:xfrm>
        </p:spPr>
        <p:txBody>
          <a:bodyPr>
            <a:normAutofit/>
          </a:bodyPr>
          <a:lstStyle/>
          <a:p>
            <a:pPr marL="0" indent="0" algn="just">
              <a:lnSpc>
                <a:spcPct val="150000"/>
              </a:lnSpc>
              <a:buNone/>
            </a:pPr>
            <a:r>
              <a:rPr lang="es-PE" sz="1600" dirty="0">
                <a:latin typeface="Arial" panose="020B0604020202020204" pitchFamily="34" charset="0"/>
                <a:cs typeface="Arial" panose="020B0604020202020204" pitchFamily="34" charset="0"/>
              </a:rPr>
              <a:t>Después de conocer las conclusiones del presente trabajo de investigación se recomienda ejecutar las siguientes actividades:</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Comunicar los resultados del presente estudio de investigación a los padres de familia, docentes y directivos de la institución educativa mediante una reunión para fomentar el compromiso que despliega el desarrollo integral del estudiante en búsqueda de sugerir aportes o compartir experiencias para mejorar la calidad de vida de los mismos.</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Elaborar y realizar programas de escuela de padres para la Institución Educativa, con la intención de educar y sensibilizar a los padres de familia sobre la necesidad de brindar un adecuado clima social familiar a sus hijos.</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Se recomienda al área psicológica diseñar y ejecutar talleres vivenciales  para mejorar las dimensiones del Clima Social Familiar: Relación, Desarrollo y Estabilidad. Asimismo brindar información sobre el impacto que tiene la depresión en la adolescencia con la finalidad de que los estudiantes adquieran habilidades que les permitan manejar aquellas situaciones en las que podrían caer en depresión.</a:t>
            </a:r>
            <a:endParaRPr lang="es-ES" sz="1600" dirty="0">
              <a:latin typeface="Arial" panose="020B0604020202020204" pitchFamily="34" charset="0"/>
              <a:cs typeface="Arial" panose="020B0604020202020204" pitchFamily="34" charset="0"/>
            </a:endParaRPr>
          </a:p>
          <a:p>
            <a:pPr marL="0" indent="0">
              <a:lnSpc>
                <a:spcPct val="110000"/>
              </a:lnSpc>
              <a:buNone/>
            </a:pPr>
            <a:endParaRPr lang="es-PE" sz="1600" b="1" dirty="0" smtClean="0"/>
          </a:p>
          <a:p>
            <a:pPr>
              <a:lnSpc>
                <a:spcPct val="110000"/>
              </a:lnSpc>
              <a:buFont typeface="Wingdings" panose="05000000000000000000" pitchFamily="2" charset="2"/>
              <a:buChar char="ü"/>
            </a:pPr>
            <a:endParaRPr lang="es-ES" sz="1600" b="1" dirty="0"/>
          </a:p>
          <a:p>
            <a:endParaRPr lang="es-ES" dirty="0"/>
          </a:p>
        </p:txBody>
      </p:sp>
    </p:spTree>
    <p:extLst>
      <p:ext uri="{BB962C8B-B14F-4D97-AF65-F5344CB8AC3E}">
        <p14:creationId xmlns:p14="http://schemas.microsoft.com/office/powerpoint/2010/main" val="22883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8873" y="290944"/>
            <a:ext cx="9980683" cy="872838"/>
          </a:xfrm>
        </p:spPr>
        <p:txBody>
          <a:bodyPr rtlCol="0">
            <a:normAutofit/>
          </a:bodyPr>
          <a:lstStyle/>
          <a:p>
            <a:pPr lvl="0"/>
            <a:r>
              <a:rPr lang="es-ES" sz="2000" b="1" dirty="0" smtClean="0">
                <a:solidFill>
                  <a:srgbClr val="912503"/>
                </a:solidFill>
              </a:rPr>
              <a:t>RECOMENDACIONES</a:t>
            </a:r>
            <a:endParaRPr lang="es-ES" sz="2000" b="1" dirty="0">
              <a:solidFill>
                <a:srgbClr val="912503"/>
              </a:solidFill>
            </a:endParaRPr>
          </a:p>
        </p:txBody>
      </p:sp>
      <p:sp>
        <p:nvSpPr>
          <p:cNvPr id="4" name="Marcador de contenido 3"/>
          <p:cNvSpPr>
            <a:spLocks noGrp="1"/>
          </p:cNvSpPr>
          <p:nvPr>
            <p:ph idx="1"/>
          </p:nvPr>
        </p:nvSpPr>
        <p:spPr>
          <a:xfrm>
            <a:off x="738130" y="1024569"/>
            <a:ext cx="10962034" cy="5532095"/>
          </a:xfrm>
        </p:spPr>
        <p:txBody>
          <a:bodyPr>
            <a:normAutofit fontScale="92500" lnSpcReduction="20000"/>
          </a:bodyPr>
          <a:lstStyle/>
          <a:p>
            <a:pPr marL="0" indent="0">
              <a:lnSpc>
                <a:spcPct val="110000"/>
              </a:lnSpc>
              <a:buNone/>
            </a:pPr>
            <a:endParaRPr lang="es-PE" sz="1600" b="1" dirty="0" smtClean="0"/>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Planificar y ejecutar talleres de motivación y desarrollo de habilidades socio-emocionales a los estudiantes Estos ayudarán a desarrollar y mejorar las habilidades comunicativas dentro de sus hogares y fuera de ellos. </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Informar a los alumnos de la Institución Educativa sobre la importancia de la Prevención y Promoción de una buena salud mental así como la toma de decisiones en la vida diaria, como base fundamental de un adecuado clima e interrelación con la familia.</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smtClean="0">
                <a:latin typeface="Arial" panose="020B0604020202020204" pitchFamily="34" charset="0"/>
                <a:cs typeface="Arial" panose="020B0604020202020204" pitchFamily="34" charset="0"/>
              </a:rPr>
              <a:t>Dar a conocer a la </a:t>
            </a:r>
            <a:r>
              <a:rPr lang="es-PE" sz="1600" dirty="0">
                <a:latin typeface="Arial" panose="020B0604020202020204" pitchFamily="34" charset="0"/>
                <a:cs typeface="Arial" panose="020B0604020202020204" pitchFamily="34" charset="0"/>
              </a:rPr>
              <a:t>población en general a través de charlas, fichas informativas, trípticos sobre la importancia del Clima Social Familiar y la Depresión sus causas, consecuencias y la forma para prevenirla a tiempo</a:t>
            </a:r>
            <a:r>
              <a:rPr lang="es-PE" sz="1600" dirty="0" smtClean="0">
                <a:latin typeface="Arial" panose="020B0604020202020204" pitchFamily="34" charset="0"/>
                <a:cs typeface="Arial" panose="020B0604020202020204" pitchFamily="34" charset="0"/>
              </a:rPr>
              <a:t>.</a:t>
            </a:r>
          </a:p>
          <a:p>
            <a:pPr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Se sugiere </a:t>
            </a:r>
            <a:r>
              <a:rPr lang="es-PE" sz="1600" dirty="0" smtClean="0">
                <a:latin typeface="Arial" panose="020B0604020202020204" pitchFamily="34" charset="0"/>
                <a:cs typeface="Arial" panose="020B0604020202020204" pitchFamily="34" charset="0"/>
              </a:rPr>
              <a:t>al psicólogo de la Institución realizar </a:t>
            </a:r>
            <a:r>
              <a:rPr lang="es-PE" sz="1600" dirty="0">
                <a:latin typeface="Arial" panose="020B0604020202020204" pitchFamily="34" charset="0"/>
                <a:cs typeface="Arial" panose="020B0604020202020204" pitchFamily="34" charset="0"/>
              </a:rPr>
              <a:t>acciones de intervención psicológica como dar terapia, sesiones psicoeducativas, charlas, consejería para brindar información y pautas de afrontamiento a posibles trastornos depresivos mucho más severos.</a:t>
            </a:r>
            <a:endParaRPr lang="es-ES" sz="16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ü"/>
            </a:pPr>
            <a:r>
              <a:rPr lang="es-PE" sz="1600" dirty="0" smtClean="0">
                <a:latin typeface="Arial" panose="020B0604020202020204" pitchFamily="34" charset="0"/>
                <a:cs typeface="Arial" panose="020B0604020202020204" pitchFamily="34" charset="0"/>
              </a:rPr>
              <a:t>Los </a:t>
            </a:r>
            <a:r>
              <a:rPr lang="es-PE" sz="1600" dirty="0">
                <a:latin typeface="Arial" panose="020B0604020202020204" pitchFamily="34" charset="0"/>
                <a:cs typeface="Arial" panose="020B0604020202020204" pitchFamily="34" charset="0"/>
              </a:rPr>
              <a:t>estudiantes deberán incorporar nuevos hábitos en su vida realizando actividades, como la meditación, el deporte esto los ayudará a ordenar sus pensamientos, como también estableciéndose metas futuras la cual se enfocará a lograrlas y cumplirlas.</a:t>
            </a:r>
            <a:endParaRPr lang="es-ES" sz="1600" dirty="0">
              <a:latin typeface="Arial" panose="020B0604020202020204" pitchFamily="34" charset="0"/>
              <a:cs typeface="Arial" panose="020B0604020202020204" pitchFamily="34" charset="0"/>
            </a:endParaRPr>
          </a:p>
          <a:p>
            <a:endParaRPr lang="es-ES" sz="1600" b="1" dirty="0"/>
          </a:p>
          <a:p>
            <a:endParaRPr lang="es-ES" dirty="0"/>
          </a:p>
        </p:txBody>
      </p:sp>
    </p:spTree>
    <p:extLst>
      <p:ext uri="{BB962C8B-B14F-4D97-AF65-F5344CB8AC3E}">
        <p14:creationId xmlns:p14="http://schemas.microsoft.com/office/powerpoint/2010/main" val="355011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posición de texto 3"/>
          <p:cNvSpPr>
            <a:spLocks noGrp="1"/>
          </p:cNvSpPr>
          <p:nvPr>
            <p:ph type="body" sz="half" idx="2"/>
          </p:nvPr>
        </p:nvSpPr>
        <p:spPr>
          <a:xfrm>
            <a:off x="436418" y="935182"/>
            <a:ext cx="3647209" cy="4343400"/>
          </a:xfrm>
        </p:spPr>
        <p:txBody>
          <a:bodyPr rtlCol="0">
            <a:normAutofit/>
          </a:bodyPr>
          <a:lstStyle/>
          <a:p>
            <a:pPr algn="ctr" rtl="0"/>
            <a:endParaRPr lang="es-MX" sz="3600" dirty="0" smtClean="0"/>
          </a:p>
          <a:p>
            <a:pPr algn="ctr" rtl="0"/>
            <a:endParaRPr lang="es-MX" sz="3600" dirty="0"/>
          </a:p>
          <a:p>
            <a:pPr algn="ctr" rtl="0"/>
            <a:endParaRPr lang="es-MX" sz="3600" dirty="0" smtClean="0"/>
          </a:p>
          <a:p>
            <a:pPr algn="ctr" rtl="0"/>
            <a:r>
              <a:rPr lang="es-MX" sz="3600" dirty="0" smtClean="0"/>
              <a:t>¡GRACIAS SEÑORES MIEMBROS DEL JURADO!</a:t>
            </a:r>
            <a:endParaRPr lang="es-ES" sz="3600" dirty="0"/>
          </a:p>
        </p:txBody>
      </p:sp>
      <p:pic>
        <p:nvPicPr>
          <p:cNvPr id="7" name="Marcador de posición de imagen 6"/>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2518" b="2518"/>
          <a:stretch>
            <a:fillRect/>
          </a:stretch>
        </p:blipFill>
        <p:spPr>
          <a:xfrm>
            <a:off x="3864963" y="706584"/>
            <a:ext cx="3512582" cy="24972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0807" y="706582"/>
            <a:ext cx="3550920" cy="25139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4188" y="3447348"/>
            <a:ext cx="3467793" cy="2600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8354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104900" y="-457200"/>
            <a:ext cx="9980683" cy="1163782"/>
          </a:xfrm>
        </p:spPr>
        <p:txBody>
          <a:bodyPr/>
          <a:lstStyle/>
          <a:p>
            <a:r>
              <a:rPr lang="es-MX" dirty="0" smtClean="0"/>
              <a:t>BASE TEÓRICA</a:t>
            </a:r>
            <a:endParaRPr lang="es-ES" dirty="0"/>
          </a:p>
        </p:txBody>
      </p:sp>
      <p:sp>
        <p:nvSpPr>
          <p:cNvPr id="5" name="Marcador de contenido 4"/>
          <p:cNvSpPr>
            <a:spLocks noGrp="1"/>
          </p:cNvSpPr>
          <p:nvPr>
            <p:ph idx="1"/>
          </p:nvPr>
        </p:nvSpPr>
        <p:spPr>
          <a:xfrm>
            <a:off x="581890" y="672030"/>
            <a:ext cx="10787517" cy="6081310"/>
          </a:xfrm>
        </p:spPr>
        <p:txBody>
          <a:bodyPr>
            <a:normAutofit fontScale="92500" lnSpcReduction="20000"/>
          </a:bodyPr>
          <a:lstStyle/>
          <a:p>
            <a:r>
              <a:rPr lang="es-MX" b="1" dirty="0" smtClean="0">
                <a:solidFill>
                  <a:srgbClr val="108426"/>
                </a:solidFill>
                <a:latin typeface="Arial" panose="020B0604020202020204" pitchFamily="34" charset="0"/>
                <a:cs typeface="Arial" panose="020B0604020202020204" pitchFamily="34" charset="0"/>
              </a:rPr>
              <a:t>CLIMA SOCIAL FAMILIAR:</a:t>
            </a:r>
          </a:p>
          <a:p>
            <a:pPr marL="0" indent="0" algn="just">
              <a:lnSpc>
                <a:spcPct val="160000"/>
              </a:lnSpc>
              <a:buNone/>
            </a:pPr>
            <a:r>
              <a:rPr lang="es-MX" sz="1700" dirty="0">
                <a:solidFill>
                  <a:schemeClr val="tx2"/>
                </a:solidFill>
                <a:latin typeface="Arial" panose="020B0604020202020204" pitchFamily="34" charset="0"/>
                <a:cs typeface="Arial" panose="020B0604020202020204" pitchFamily="34" charset="0"/>
              </a:rPr>
              <a:t>Según </a:t>
            </a:r>
            <a:r>
              <a:rPr lang="es-ES" sz="1700" dirty="0">
                <a:solidFill>
                  <a:schemeClr val="tx2"/>
                </a:solidFill>
                <a:latin typeface="Arial" panose="020B0604020202020204" pitchFamily="34" charset="0"/>
                <a:cs typeface="Arial" panose="020B0604020202020204" pitchFamily="34" charset="0"/>
              </a:rPr>
              <a:t>Rudolf H. </a:t>
            </a:r>
            <a:r>
              <a:rPr lang="es-MX" sz="1700" dirty="0" err="1" smtClean="0">
                <a:solidFill>
                  <a:schemeClr val="tx2"/>
                </a:solidFill>
                <a:latin typeface="Arial" panose="020B0604020202020204" pitchFamily="34" charset="0"/>
                <a:cs typeface="Arial" panose="020B0604020202020204" pitchFamily="34" charset="0"/>
              </a:rPr>
              <a:t>Moos</a:t>
            </a:r>
            <a:r>
              <a:rPr lang="es-MX" sz="1700" dirty="0" smtClean="0">
                <a:solidFill>
                  <a:schemeClr val="tx2"/>
                </a:solidFill>
                <a:latin typeface="Arial" panose="020B0604020202020204" pitchFamily="34" charset="0"/>
                <a:cs typeface="Arial" panose="020B0604020202020204" pitchFamily="34" charset="0"/>
              </a:rPr>
              <a:t> (en García, 2005) el clima social familiar “es una atmósfera psicológica donde se describe las características psicológicas e institucionales de un determinado grupo humano situado sobre un ambiente” .Asimismo, </a:t>
            </a:r>
            <a:r>
              <a:rPr lang="es-MX" sz="1700" dirty="0" err="1" smtClean="0">
                <a:solidFill>
                  <a:schemeClr val="tx2"/>
                </a:solidFill>
                <a:latin typeface="Arial" panose="020B0604020202020204" pitchFamily="34" charset="0"/>
                <a:cs typeface="Arial" panose="020B0604020202020204" pitchFamily="34" charset="0"/>
              </a:rPr>
              <a:t>Moos</a:t>
            </a:r>
            <a:r>
              <a:rPr lang="es-MX" sz="1700" dirty="0" smtClean="0">
                <a:solidFill>
                  <a:schemeClr val="tx2"/>
                </a:solidFill>
                <a:latin typeface="Arial" panose="020B0604020202020204" pitchFamily="34" charset="0"/>
                <a:cs typeface="Arial" panose="020B0604020202020204" pitchFamily="34" charset="0"/>
              </a:rPr>
              <a:t> en 1974 (en García, 2005), manifiesta que para estudiar o evaluar el clima social familiar, son tres las dimensiones o atributos afectivos que hay que tener en cuenta, para lo cual ha elaborado diversas escalas de clima social aplicables a diferentes tipos de ambiente, como es el caso de la Escala del Clima Social en la Familia(FES) cuyas características son:</a:t>
            </a:r>
          </a:p>
          <a:p>
            <a:pPr>
              <a:lnSpc>
                <a:spcPct val="100000"/>
              </a:lnSpc>
              <a:buFont typeface="Wingdings" panose="05000000000000000000" pitchFamily="2" charset="2"/>
              <a:buChar char="ü"/>
            </a:pPr>
            <a:r>
              <a:rPr lang="es-MX" sz="1700" dirty="0" smtClean="0">
                <a:solidFill>
                  <a:schemeClr val="tx2"/>
                </a:solidFill>
                <a:latin typeface="Arial" panose="020B0604020202020204" pitchFamily="34" charset="0"/>
                <a:cs typeface="Arial" panose="020B0604020202020204" pitchFamily="34" charset="0"/>
              </a:rPr>
              <a:t>Relaciones</a:t>
            </a:r>
          </a:p>
          <a:p>
            <a:pPr marL="0" indent="0">
              <a:lnSpc>
                <a:spcPct val="100000"/>
              </a:lnSpc>
              <a:buNone/>
            </a:pPr>
            <a:r>
              <a:rPr lang="es-MX" sz="1700" dirty="0" smtClean="0">
                <a:solidFill>
                  <a:schemeClr val="tx2"/>
                </a:solidFill>
                <a:latin typeface="Arial" panose="020B0604020202020204" pitchFamily="34" charset="0"/>
                <a:cs typeface="Arial" panose="020B0604020202020204" pitchFamily="34" charset="0"/>
              </a:rPr>
              <a:t>	Es la dimensión que evalúa el grado de comunicación y libre expresión dentro de la familia y el grado de interacción conflictiva que la caracteriza. Está integrado por 3 sub escalas: cohesión, expresividad y conflicto.</a:t>
            </a:r>
          </a:p>
          <a:p>
            <a:pPr>
              <a:lnSpc>
                <a:spcPct val="100000"/>
              </a:lnSpc>
              <a:buFont typeface="Wingdings" panose="05000000000000000000" pitchFamily="2" charset="2"/>
              <a:buChar char="ü"/>
            </a:pPr>
            <a:r>
              <a:rPr lang="es-MX" sz="1700" dirty="0" smtClean="0">
                <a:solidFill>
                  <a:schemeClr val="tx2"/>
                </a:solidFill>
                <a:latin typeface="Arial" panose="020B0604020202020204" pitchFamily="34" charset="0"/>
                <a:cs typeface="Arial" panose="020B0604020202020204" pitchFamily="34" charset="0"/>
              </a:rPr>
              <a:t>Desarrollo </a:t>
            </a:r>
          </a:p>
          <a:p>
            <a:pPr marL="0" indent="0">
              <a:lnSpc>
                <a:spcPct val="100000"/>
              </a:lnSpc>
              <a:buNone/>
            </a:pPr>
            <a:r>
              <a:rPr lang="es-MX" sz="1700" dirty="0" smtClean="0">
                <a:solidFill>
                  <a:schemeClr val="tx2"/>
                </a:solidFill>
                <a:latin typeface="Arial" panose="020B0604020202020204" pitchFamily="34" charset="0"/>
                <a:cs typeface="Arial" panose="020B0604020202020204" pitchFamily="34" charset="0"/>
              </a:rPr>
              <a:t>	Evalúa </a:t>
            </a:r>
            <a:r>
              <a:rPr lang="es-MX" sz="1700" dirty="0">
                <a:solidFill>
                  <a:schemeClr val="tx2"/>
                </a:solidFill>
                <a:latin typeface="Arial" panose="020B0604020202020204" pitchFamily="34" charset="0"/>
                <a:cs typeface="Arial" panose="020B0604020202020204" pitchFamily="34" charset="0"/>
              </a:rPr>
              <a:t>la importancia que tienen dentro de la familia ciertos procesos de desarrollo personal, que pueden ser permitidos o no por la vida en común. Esta dimensión comprende las sub escalas de autonomía, actuación, intelectual-cultural y moralidad-religiosidad.</a:t>
            </a:r>
          </a:p>
          <a:p>
            <a:pPr>
              <a:lnSpc>
                <a:spcPct val="100000"/>
              </a:lnSpc>
              <a:buFont typeface="Wingdings" panose="05000000000000000000" pitchFamily="2" charset="2"/>
              <a:buChar char="ü"/>
            </a:pPr>
            <a:r>
              <a:rPr lang="es-MX" sz="1700" dirty="0" smtClean="0">
                <a:solidFill>
                  <a:schemeClr val="tx2"/>
                </a:solidFill>
                <a:latin typeface="Arial" panose="020B0604020202020204" pitchFamily="34" charset="0"/>
                <a:cs typeface="Arial" panose="020B0604020202020204" pitchFamily="34" charset="0"/>
              </a:rPr>
              <a:t>Estabilidad </a:t>
            </a:r>
          </a:p>
          <a:p>
            <a:pPr marL="0" indent="0">
              <a:lnSpc>
                <a:spcPct val="100000"/>
              </a:lnSpc>
              <a:buNone/>
            </a:pPr>
            <a:r>
              <a:rPr lang="es-MX" sz="1700" dirty="0" smtClean="0">
                <a:solidFill>
                  <a:schemeClr val="tx2"/>
                </a:solidFill>
                <a:latin typeface="Arial" panose="020B0604020202020204" pitchFamily="34" charset="0"/>
                <a:cs typeface="Arial" panose="020B0604020202020204" pitchFamily="34" charset="0"/>
              </a:rPr>
              <a:t>	Proporciona </a:t>
            </a:r>
            <a:r>
              <a:rPr lang="es-MX" sz="1700" dirty="0">
                <a:solidFill>
                  <a:schemeClr val="tx2"/>
                </a:solidFill>
                <a:latin typeface="Arial" panose="020B0604020202020204" pitchFamily="34" charset="0"/>
                <a:cs typeface="Arial" panose="020B0604020202020204" pitchFamily="34" charset="0"/>
              </a:rPr>
              <a:t>informaciones sobre la estructura y organización de la familia y sobre el grado de control que normalmente ejercen unos miembros de la familia sobre otros. Lo forman dos sub-escalas: organización y control.</a:t>
            </a:r>
            <a:endParaRPr lang="es-ES" sz="17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144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b="1" dirty="0">
                <a:solidFill>
                  <a:srgbClr val="7030A0"/>
                </a:solidFill>
              </a:rPr>
              <a:t>Modelo del Clima Social Familiar de </a:t>
            </a:r>
            <a:r>
              <a:rPr lang="es-PE" b="1" dirty="0" err="1" smtClean="0">
                <a:solidFill>
                  <a:srgbClr val="7030A0"/>
                </a:solidFill>
              </a:rPr>
              <a:t>Moos</a:t>
            </a:r>
            <a:endParaRPr lang="es-ES" dirty="0">
              <a:solidFill>
                <a:srgbClr val="7030A0"/>
              </a:solidFill>
            </a:endParaRPr>
          </a:p>
        </p:txBody>
      </p:sp>
      <p:sp>
        <p:nvSpPr>
          <p:cNvPr id="3" name="Marcador de contenido 2"/>
          <p:cNvSpPr>
            <a:spLocks noGrp="1"/>
          </p:cNvSpPr>
          <p:nvPr>
            <p:ph idx="1"/>
          </p:nvPr>
        </p:nvSpPr>
        <p:spPr>
          <a:xfrm>
            <a:off x="385590" y="1465244"/>
            <a:ext cx="10972800" cy="5233012"/>
          </a:xfrm>
        </p:spPr>
        <p:txBody>
          <a:bodyPr>
            <a:normAutofit/>
          </a:bodyPr>
          <a:lstStyle/>
          <a:p>
            <a:pPr marL="0" indent="0" algn="just">
              <a:lnSpc>
                <a:spcPct val="100000"/>
              </a:lnSpc>
              <a:buNone/>
            </a:pPr>
            <a:r>
              <a:rPr lang="es-PE" sz="1800" dirty="0" smtClean="0">
                <a:latin typeface="Arial" panose="020B0604020202020204" pitchFamily="34" charset="0"/>
                <a:cs typeface="Arial" panose="020B0604020202020204" pitchFamily="34" charset="0"/>
              </a:rPr>
              <a:t>Este </a:t>
            </a:r>
            <a:r>
              <a:rPr lang="es-PE" sz="1800" dirty="0">
                <a:latin typeface="Arial" panose="020B0604020202020204" pitchFamily="34" charset="0"/>
                <a:cs typeface="Arial" panose="020B0604020202020204" pitchFamily="34" charset="0"/>
              </a:rPr>
              <a:t>modelo resalta la relación interpersonal entre los miembros, en la dirección de crecimiento personal dentro de la familia y la organización estructural de la misma. Por lo que </a:t>
            </a:r>
            <a:r>
              <a:rPr lang="es-PE" sz="1800" dirty="0" err="1">
                <a:latin typeface="Arial" panose="020B0604020202020204" pitchFamily="34" charset="0"/>
                <a:cs typeface="Arial" panose="020B0604020202020204" pitchFamily="34" charset="0"/>
              </a:rPr>
              <a:t>Moos</a:t>
            </a:r>
            <a:r>
              <a:rPr lang="es-PE" sz="1800" dirty="0">
                <a:latin typeface="Arial" panose="020B0604020202020204" pitchFamily="34" charset="0"/>
                <a:cs typeface="Arial" panose="020B0604020202020204" pitchFamily="34" charset="0"/>
              </a:rPr>
              <a:t>, 1984 (citado por </a:t>
            </a:r>
            <a:r>
              <a:rPr lang="es-PE" sz="1800" dirty="0" err="1">
                <a:latin typeface="Arial" panose="020B0604020202020204" pitchFamily="34" charset="0"/>
                <a:cs typeface="Arial" panose="020B0604020202020204" pitchFamily="34" charset="0"/>
              </a:rPr>
              <a:t>Chuquinajo</a:t>
            </a:r>
            <a:r>
              <a:rPr lang="es-PE" sz="1800" dirty="0">
                <a:latin typeface="Arial" panose="020B0604020202020204" pitchFamily="34" charset="0"/>
                <a:cs typeface="Arial" panose="020B0604020202020204" pitchFamily="34" charset="0"/>
              </a:rPr>
              <a:t>, 2014) refiere que el clima familiar un determinante decisivo en el bienestar del individuo, puesto que este contempla una compleja combinación de variables organizacionales, sociales y físicas; las que influirán contundentemente sobre el desarrollo del individuo. Por ello, el autor hizo una clasificación de </a:t>
            </a:r>
            <a:r>
              <a:rPr lang="es-PE" sz="1800" dirty="0" smtClean="0">
                <a:latin typeface="Arial" panose="020B0604020202020204" pitchFamily="34" charset="0"/>
                <a:cs typeface="Arial" panose="020B0604020202020204" pitchFamily="34" charset="0"/>
              </a:rPr>
              <a:t>cinco </a:t>
            </a:r>
            <a:r>
              <a:rPr lang="es-PE" sz="1800" dirty="0">
                <a:latin typeface="Arial" panose="020B0604020202020204" pitchFamily="34" charset="0"/>
                <a:cs typeface="Arial" panose="020B0604020202020204" pitchFamily="34" charset="0"/>
              </a:rPr>
              <a:t>tipos de familias derivadas de este modelo: </a:t>
            </a:r>
            <a:endParaRPr lang="es-ES" sz="1800" dirty="0">
              <a:latin typeface="Arial" panose="020B0604020202020204" pitchFamily="34" charset="0"/>
              <a:cs typeface="Arial" panose="020B0604020202020204" pitchFamily="34" charset="0"/>
            </a:endParaRPr>
          </a:p>
          <a:p>
            <a:pPr lvl="0" algn="just">
              <a:lnSpc>
                <a:spcPct val="100000"/>
              </a:lnSpc>
            </a:pPr>
            <a:r>
              <a:rPr lang="es-PE" sz="1800" b="1" dirty="0">
                <a:solidFill>
                  <a:schemeClr val="tx2"/>
                </a:solidFill>
                <a:latin typeface="Arial" panose="020B0604020202020204" pitchFamily="34" charset="0"/>
                <a:cs typeface="Arial" panose="020B0604020202020204" pitchFamily="34" charset="0"/>
              </a:rPr>
              <a:t>Familias orientadas hacia la expresión</a:t>
            </a:r>
            <a:r>
              <a:rPr lang="es-PE" sz="1800" dirty="0">
                <a:latin typeface="Arial" panose="020B0604020202020204" pitchFamily="34" charset="0"/>
                <a:cs typeface="Arial" panose="020B0604020202020204" pitchFamily="34" charset="0"/>
              </a:rPr>
              <a:t>; son las que hacen énfasis en la expresión de las emociones. </a:t>
            </a:r>
            <a:endParaRPr lang="es-PE" sz="1800" dirty="0" smtClean="0">
              <a:latin typeface="Arial" panose="020B0604020202020204" pitchFamily="34" charset="0"/>
              <a:cs typeface="Arial" panose="020B0604020202020204" pitchFamily="34" charset="0"/>
            </a:endParaRPr>
          </a:p>
          <a:p>
            <a:pPr lvl="0" algn="just">
              <a:lnSpc>
                <a:spcPct val="100000"/>
              </a:lnSpc>
            </a:pPr>
            <a:r>
              <a:rPr lang="es-PE" sz="1800" b="1" dirty="0">
                <a:solidFill>
                  <a:schemeClr val="tx2"/>
                </a:solidFill>
                <a:latin typeface="Arial" panose="020B0604020202020204" pitchFamily="34" charset="0"/>
                <a:cs typeface="Arial" panose="020B0604020202020204" pitchFamily="34" charset="0"/>
              </a:rPr>
              <a:t>Familias orientadas hacia la estructura; </a:t>
            </a:r>
            <a:r>
              <a:rPr lang="es-PE" sz="1800" dirty="0">
                <a:latin typeface="Arial" panose="020B0604020202020204" pitchFamily="34" charset="0"/>
                <a:cs typeface="Arial" panose="020B0604020202020204" pitchFamily="34" charset="0"/>
              </a:rPr>
              <a:t>son las que dan mayor importancia a la organización, la cohesión, la religión, la </a:t>
            </a:r>
            <a:r>
              <a:rPr lang="es-PE" sz="1800" dirty="0" smtClean="0">
                <a:latin typeface="Arial" panose="020B0604020202020204" pitchFamily="34" charset="0"/>
                <a:cs typeface="Arial" panose="020B0604020202020204" pitchFamily="34" charset="0"/>
              </a:rPr>
              <a:t>expresión y control. </a:t>
            </a:r>
          </a:p>
          <a:p>
            <a:pPr lvl="0" algn="just">
              <a:lnSpc>
                <a:spcPct val="100000"/>
              </a:lnSpc>
            </a:pPr>
            <a:r>
              <a:rPr lang="es-PE" sz="1800" b="1" dirty="0">
                <a:solidFill>
                  <a:schemeClr val="tx2"/>
                </a:solidFill>
                <a:latin typeface="Arial" panose="020B0604020202020204" pitchFamily="34" charset="0"/>
                <a:cs typeface="Arial" panose="020B0604020202020204" pitchFamily="34" charset="0"/>
              </a:rPr>
              <a:t>Familias orientadas hacia la obtención de logros; </a:t>
            </a:r>
            <a:r>
              <a:rPr lang="es-PE" sz="1800" dirty="0">
                <a:latin typeface="Arial" panose="020B0604020202020204" pitchFamily="34" charset="0"/>
                <a:cs typeface="Arial" panose="020B0604020202020204" pitchFamily="34" charset="0"/>
              </a:rPr>
              <a:t>caracterizadas por ser competitivas y </a:t>
            </a:r>
            <a:r>
              <a:rPr lang="es-PE" sz="1800" dirty="0" smtClean="0">
                <a:latin typeface="Arial" panose="020B0604020202020204" pitchFamily="34" charset="0"/>
                <a:cs typeface="Arial" panose="020B0604020202020204" pitchFamily="34" charset="0"/>
              </a:rPr>
              <a:t>trabajadoras.</a:t>
            </a:r>
          </a:p>
          <a:p>
            <a:pPr lvl="0" algn="just">
              <a:lnSpc>
                <a:spcPct val="100000"/>
              </a:lnSpc>
            </a:pPr>
            <a:r>
              <a:rPr lang="es-PE" sz="1800" b="1" dirty="0" smtClean="0">
                <a:solidFill>
                  <a:schemeClr val="tx2"/>
                </a:solidFill>
                <a:latin typeface="Arial" panose="020B0604020202020204" pitchFamily="34" charset="0"/>
                <a:cs typeface="Arial" panose="020B0604020202020204" pitchFamily="34" charset="0"/>
              </a:rPr>
              <a:t>Familias </a:t>
            </a:r>
            <a:r>
              <a:rPr lang="es-PE" sz="1800" b="1" dirty="0">
                <a:solidFill>
                  <a:schemeClr val="tx2"/>
                </a:solidFill>
                <a:latin typeface="Arial" panose="020B0604020202020204" pitchFamily="34" charset="0"/>
                <a:cs typeface="Arial" panose="020B0604020202020204" pitchFamily="34" charset="0"/>
              </a:rPr>
              <a:t>orientadas hacia la religión; </a:t>
            </a:r>
            <a:r>
              <a:rPr lang="es-PE" sz="1800" dirty="0" smtClean="0">
                <a:latin typeface="Arial" panose="020B0604020202020204" pitchFamily="34" charset="0"/>
                <a:cs typeface="Arial" panose="020B0604020202020204" pitchFamily="34" charset="0"/>
              </a:rPr>
              <a:t>que </a:t>
            </a:r>
            <a:r>
              <a:rPr lang="es-PE" sz="1800" dirty="0">
                <a:latin typeface="Arial" panose="020B0604020202020204" pitchFamily="34" charset="0"/>
                <a:cs typeface="Arial" panose="020B0604020202020204" pitchFamily="34" charset="0"/>
              </a:rPr>
              <a:t>sostienen actitudes éticos-religiosas. </a:t>
            </a:r>
            <a:endParaRPr lang="es-PE" sz="1800" dirty="0" smtClean="0">
              <a:latin typeface="Arial" panose="020B0604020202020204" pitchFamily="34" charset="0"/>
              <a:cs typeface="Arial" panose="020B0604020202020204" pitchFamily="34" charset="0"/>
            </a:endParaRPr>
          </a:p>
          <a:p>
            <a:pPr lvl="0" algn="just">
              <a:lnSpc>
                <a:spcPct val="100000"/>
              </a:lnSpc>
            </a:pPr>
            <a:r>
              <a:rPr lang="es-PE" sz="1800" b="1" dirty="0">
                <a:solidFill>
                  <a:schemeClr val="tx2"/>
                </a:solidFill>
                <a:latin typeface="Arial" panose="020B0604020202020204" pitchFamily="34" charset="0"/>
                <a:cs typeface="Arial" panose="020B0604020202020204" pitchFamily="34" charset="0"/>
              </a:rPr>
              <a:t>Familias orientadas hacia el conflicto; </a:t>
            </a:r>
            <a:r>
              <a:rPr lang="es-PE" sz="1800" dirty="0">
                <a:latin typeface="Arial" panose="020B0604020202020204" pitchFamily="34" charset="0"/>
                <a:cs typeface="Arial" panose="020B0604020202020204" pitchFamily="34" charset="0"/>
              </a:rPr>
              <a:t>son pocos estructuradas, menos cohesivas y desorganizadas, considerando un alto grado de conflicto y pocos mecanismos de control.</a:t>
            </a:r>
            <a:endParaRPr lang="es-ES" sz="1800" dirty="0">
              <a:latin typeface="Arial" panose="020B0604020202020204" pitchFamily="34" charset="0"/>
              <a:cs typeface="Arial" panose="020B0604020202020204" pitchFamily="34" charset="0"/>
            </a:endParaRPr>
          </a:p>
          <a:p>
            <a:pPr marL="0" indent="0" algn="just">
              <a:lnSpc>
                <a:spcPct val="100000"/>
              </a:lnSpc>
              <a:buNone/>
            </a:pPr>
            <a:endParaRPr lang="es-E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9327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7428" y="228600"/>
            <a:ext cx="5777346" cy="6317673"/>
          </a:xfrm>
        </p:spPr>
        <p:txBody>
          <a:bodyPr>
            <a:normAutofit/>
          </a:bodyPr>
          <a:lstStyle/>
          <a:p>
            <a:pPr marL="0" indent="0" algn="just">
              <a:buNone/>
            </a:pPr>
            <a:r>
              <a:rPr lang="es-MX" b="1" dirty="0">
                <a:solidFill>
                  <a:srgbClr val="FF0000"/>
                </a:solidFill>
                <a:latin typeface="Arial" panose="020B0604020202020204" pitchFamily="34" charset="0"/>
                <a:cs typeface="Arial" panose="020B0604020202020204" pitchFamily="34" charset="0"/>
              </a:rPr>
              <a:t>DEPRESIÓN</a:t>
            </a:r>
          </a:p>
          <a:p>
            <a:pPr marL="0" indent="0" algn="just">
              <a:buNone/>
            </a:pPr>
            <a:r>
              <a:rPr lang="es-PE" sz="1600" dirty="0">
                <a:solidFill>
                  <a:schemeClr val="tx2"/>
                </a:solidFill>
                <a:latin typeface="Arial" panose="020B0604020202020204" pitchFamily="34" charset="0"/>
                <a:cs typeface="Arial" panose="020B0604020202020204" pitchFamily="34" charset="0"/>
              </a:rPr>
              <a:t>Según Beck (1979). La depresión es un trastorno emocional que causa en el ser humano alteraciones en diferentes componentes como son la parte afectiva, cognitiva, motivacional y </a:t>
            </a:r>
            <a:r>
              <a:rPr lang="es-PE" sz="1600" dirty="0" smtClean="0">
                <a:solidFill>
                  <a:schemeClr val="tx2"/>
                </a:solidFill>
                <a:latin typeface="Arial" panose="020B0604020202020204" pitchFamily="34" charset="0"/>
                <a:cs typeface="Arial" panose="020B0604020202020204" pitchFamily="34" charset="0"/>
              </a:rPr>
              <a:t>somático, </a:t>
            </a:r>
          </a:p>
          <a:p>
            <a:pPr marL="0" indent="0" algn="just">
              <a:buNone/>
            </a:pPr>
            <a:r>
              <a:rPr lang="es-PE" sz="1600" b="1" dirty="0" smtClean="0">
                <a:solidFill>
                  <a:srgbClr val="FF0000"/>
                </a:solidFill>
                <a:latin typeface="Arial" panose="020B0604020202020204" pitchFamily="34" charset="0"/>
                <a:cs typeface="Arial" panose="020B0604020202020204" pitchFamily="34" charset="0"/>
              </a:rPr>
              <a:t>El </a:t>
            </a:r>
            <a:r>
              <a:rPr lang="es-PE" sz="1600" b="1" dirty="0">
                <a:solidFill>
                  <a:srgbClr val="FF0000"/>
                </a:solidFill>
                <a:latin typeface="Arial" panose="020B0604020202020204" pitchFamily="34" charset="0"/>
                <a:cs typeface="Arial" panose="020B0604020202020204" pitchFamily="34" charset="0"/>
              </a:rPr>
              <a:t>modelo cognitivo de la depresión </a:t>
            </a:r>
            <a:endParaRPr lang="es-ES" sz="1600" b="1" dirty="0">
              <a:solidFill>
                <a:srgbClr val="FF0000"/>
              </a:solidFill>
              <a:latin typeface="Arial" panose="020B0604020202020204" pitchFamily="34" charset="0"/>
              <a:cs typeface="Arial" panose="020B0604020202020204" pitchFamily="34" charset="0"/>
            </a:endParaRPr>
          </a:p>
          <a:p>
            <a:r>
              <a:rPr lang="es-PE" sz="1600" dirty="0">
                <a:solidFill>
                  <a:schemeClr val="tx2"/>
                </a:solidFill>
                <a:latin typeface="Arial" panose="020B0604020202020204" pitchFamily="34" charset="0"/>
                <a:cs typeface="Arial" panose="020B0604020202020204" pitchFamily="34" charset="0"/>
              </a:rPr>
              <a:t>Beck, A. (1979). Este modelo ha surgido a raíz de observaciones clínicas sistemáticas y de investigaciones experimentales.</a:t>
            </a:r>
            <a:endParaRPr lang="es-ES" sz="1600" dirty="0">
              <a:solidFill>
                <a:schemeClr val="tx2"/>
              </a:solidFill>
              <a:latin typeface="Arial" panose="020B0604020202020204" pitchFamily="34" charset="0"/>
              <a:cs typeface="Arial" panose="020B0604020202020204" pitchFamily="34" charset="0"/>
            </a:endParaRPr>
          </a:p>
          <a:p>
            <a:r>
              <a:rPr lang="es-PE" sz="1600" dirty="0">
                <a:solidFill>
                  <a:schemeClr val="tx2"/>
                </a:solidFill>
                <a:latin typeface="Arial" panose="020B0604020202020204" pitchFamily="34" charset="0"/>
                <a:cs typeface="Arial" panose="020B0604020202020204" pitchFamily="34" charset="0"/>
              </a:rPr>
              <a:t>Según este modelo el origen psicológico de la depresión se enfoca en tres conceptos que son los siguientes:</a:t>
            </a:r>
            <a:endParaRPr lang="es-ES" sz="1600" dirty="0">
              <a:solidFill>
                <a:schemeClr val="tx2"/>
              </a:solidFill>
              <a:latin typeface="Arial" panose="020B0604020202020204" pitchFamily="34" charset="0"/>
              <a:cs typeface="Arial" panose="020B0604020202020204" pitchFamily="34" charset="0"/>
            </a:endParaRPr>
          </a:p>
          <a:p>
            <a:pPr marL="0" indent="0">
              <a:buNone/>
            </a:pPr>
            <a:endParaRPr lang="es-ES" sz="1800" dirty="0"/>
          </a:p>
          <a:p>
            <a:pPr marL="0" indent="0">
              <a:buNone/>
            </a:pPr>
            <a:endParaRPr lang="es-ES" sz="1900" b="1" dirty="0">
              <a:solidFill>
                <a:srgbClr val="00B050"/>
              </a:solidFill>
              <a:latin typeface="Arial" panose="020B0604020202020204" pitchFamily="34" charset="0"/>
              <a:cs typeface="Arial" panose="020B0604020202020204" pitchFamily="34" charset="0"/>
            </a:endParaRPr>
          </a:p>
        </p:txBody>
      </p:sp>
      <p:pic>
        <p:nvPicPr>
          <p:cNvPr id="2050" name="Picture 2" descr="Resultado de imagen para triada cognitiva"/>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100000" l="0" r="100000">
                        <a14:foregroundMark x1="50238" y1="2196" x2="99715" y2="1198"/>
                        <a14:foregroundMark x1="75737" y1="3194" x2="75737" y2="76647"/>
                      </a14:backgroundRemoval>
                    </a14:imgEffect>
                  </a14:imgLayer>
                </a14:imgProps>
              </a:ext>
              <a:ext uri="{28A0092B-C50C-407E-A947-70E740481C1C}">
                <a14:useLocalDpi xmlns:a14="http://schemas.microsoft.com/office/drawing/2010/main" val="0"/>
              </a:ext>
            </a:extLst>
          </a:blip>
          <a:srcRect/>
          <a:stretch>
            <a:fillRect/>
          </a:stretch>
        </p:blipFill>
        <p:spPr bwMode="auto">
          <a:xfrm>
            <a:off x="651334" y="3916514"/>
            <a:ext cx="4361341" cy="22198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Marcador de contenido 2"/>
          <p:cNvSpPr txBox="1">
            <a:spLocks/>
          </p:cNvSpPr>
          <p:nvPr/>
        </p:nvSpPr>
        <p:spPr>
          <a:xfrm>
            <a:off x="6317673" y="384463"/>
            <a:ext cx="5237017" cy="5964382"/>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r>
              <a:rPr lang="es-PE" sz="1600" b="1" dirty="0">
                <a:solidFill>
                  <a:srgbClr val="FF0000"/>
                </a:solidFill>
                <a:latin typeface="Arial" panose="020B0604020202020204" pitchFamily="34" charset="0"/>
                <a:cs typeface="Arial" panose="020B0604020202020204" pitchFamily="34" charset="0"/>
              </a:rPr>
              <a:t>Niveles de Categorización de la Depresión</a:t>
            </a:r>
            <a:endParaRPr lang="es-ES" sz="1600" b="1" dirty="0">
              <a:solidFill>
                <a:srgbClr val="FF0000"/>
              </a:solidFill>
              <a:latin typeface="Arial" panose="020B0604020202020204" pitchFamily="34" charset="0"/>
              <a:cs typeface="Arial" panose="020B0604020202020204" pitchFamily="34" charset="0"/>
            </a:endParaRPr>
          </a:p>
          <a:p>
            <a:pPr algn="just"/>
            <a:r>
              <a:rPr lang="es-PE" sz="1600" dirty="0">
                <a:solidFill>
                  <a:schemeClr val="tx2"/>
                </a:solidFill>
                <a:latin typeface="Arial" panose="020B0604020202020204" pitchFamily="34" charset="0"/>
                <a:cs typeface="Arial" panose="020B0604020202020204" pitchFamily="34" charset="0"/>
              </a:rPr>
              <a:t>Beck (1979). En su instrumento de medición de la depresión menciona niveles de categorización de la depresión, los cuales son:</a:t>
            </a:r>
            <a:endParaRPr lang="es-ES" sz="1600" dirty="0">
              <a:solidFill>
                <a:schemeClr val="tx2"/>
              </a:solidFill>
              <a:latin typeface="Arial" panose="020B0604020202020204" pitchFamily="34" charset="0"/>
              <a:cs typeface="Arial" panose="020B0604020202020204" pitchFamily="34" charset="0"/>
            </a:endParaRPr>
          </a:p>
          <a:p>
            <a:pPr algn="just"/>
            <a:r>
              <a:rPr lang="es-PE" sz="1600" b="1" dirty="0">
                <a:solidFill>
                  <a:srgbClr val="FF0000"/>
                </a:solidFill>
                <a:latin typeface="Arial" panose="020B0604020202020204" pitchFamily="34" charset="0"/>
                <a:cs typeface="Arial" panose="020B0604020202020204" pitchFamily="34" charset="0"/>
              </a:rPr>
              <a:t>No depresión: </a:t>
            </a:r>
            <a:r>
              <a:rPr lang="es-PE" sz="1600" dirty="0">
                <a:solidFill>
                  <a:schemeClr val="tx2"/>
                </a:solidFill>
                <a:latin typeface="Arial" panose="020B0604020202020204" pitchFamily="34" charset="0"/>
                <a:cs typeface="Arial" panose="020B0604020202020204" pitchFamily="34" charset="0"/>
              </a:rPr>
              <a:t>Ausencia de síntomas que nos indiquen la presencia de la depresión.</a:t>
            </a:r>
            <a:endParaRPr lang="es-ES" sz="1600" dirty="0">
              <a:solidFill>
                <a:schemeClr val="tx2"/>
              </a:solidFill>
              <a:latin typeface="Arial" panose="020B0604020202020204" pitchFamily="34" charset="0"/>
              <a:cs typeface="Arial" panose="020B0604020202020204" pitchFamily="34" charset="0"/>
            </a:endParaRPr>
          </a:p>
          <a:p>
            <a:pPr algn="just"/>
            <a:r>
              <a:rPr lang="es-PE" sz="1600" b="1" dirty="0">
                <a:solidFill>
                  <a:srgbClr val="FF0000"/>
                </a:solidFill>
                <a:latin typeface="Arial" panose="020B0604020202020204" pitchFamily="34" charset="0"/>
                <a:cs typeface="Arial" panose="020B0604020202020204" pitchFamily="34" charset="0"/>
              </a:rPr>
              <a:t>La depresión leve: </a:t>
            </a:r>
            <a:r>
              <a:rPr lang="es-PE" sz="1600" dirty="0">
                <a:solidFill>
                  <a:schemeClr val="tx2"/>
                </a:solidFill>
                <a:latin typeface="Arial" panose="020B0604020202020204" pitchFamily="34" charset="0"/>
                <a:cs typeface="Arial" panose="020B0604020202020204" pitchFamily="34" charset="0"/>
              </a:rPr>
              <a:t>Es el tipo de depresión común, crónica y de baja intensidad, que incluye síntomas que no incapacitan tanto, sin embargo, impiden el buen funcionamiento y el bienestar de la persona.</a:t>
            </a:r>
          </a:p>
          <a:p>
            <a:pPr algn="just"/>
            <a:r>
              <a:rPr lang="es-PE" sz="1600" b="1" dirty="0">
                <a:solidFill>
                  <a:srgbClr val="FF0000"/>
                </a:solidFill>
                <a:latin typeface="Arial" panose="020B0604020202020204" pitchFamily="34" charset="0"/>
                <a:cs typeface="Arial" panose="020B0604020202020204" pitchFamily="34" charset="0"/>
              </a:rPr>
              <a:t>Depresión moderada: </a:t>
            </a:r>
            <a:r>
              <a:rPr lang="es-PE" sz="1600" dirty="0">
                <a:solidFill>
                  <a:schemeClr val="tx2"/>
                </a:solidFill>
                <a:latin typeface="Arial" panose="020B0604020202020204" pitchFamily="34" charset="0"/>
                <a:cs typeface="Arial" panose="020B0604020202020204" pitchFamily="34" charset="0"/>
              </a:rPr>
              <a:t>Se presenta cuando una persona tiene varios síntomas de depresión que le impiden llevar a cabo la mayoría de sus actividades habituales.</a:t>
            </a:r>
            <a:endParaRPr lang="es-ES" sz="1600" dirty="0">
              <a:solidFill>
                <a:schemeClr val="tx2"/>
              </a:solidFill>
              <a:latin typeface="Arial" panose="020B0604020202020204" pitchFamily="34" charset="0"/>
              <a:cs typeface="Arial" panose="020B0604020202020204" pitchFamily="34" charset="0"/>
            </a:endParaRPr>
          </a:p>
          <a:p>
            <a:pPr algn="just"/>
            <a:r>
              <a:rPr lang="es-PE" sz="1600" b="1" dirty="0">
                <a:solidFill>
                  <a:srgbClr val="FF0000"/>
                </a:solidFill>
                <a:latin typeface="Arial" panose="020B0604020202020204" pitchFamily="34" charset="0"/>
                <a:cs typeface="Arial" panose="020B0604020202020204" pitchFamily="34" charset="0"/>
              </a:rPr>
              <a:t>Depresión grave: </a:t>
            </a:r>
            <a:r>
              <a:rPr lang="es-PE" sz="1600" dirty="0">
                <a:solidFill>
                  <a:schemeClr val="tx2"/>
                </a:solidFill>
                <a:latin typeface="Arial" panose="020B0604020202020204" pitchFamily="34" charset="0"/>
                <a:cs typeface="Arial" panose="020B0604020202020204" pitchFamily="34" charset="0"/>
              </a:rPr>
              <a:t>Se presenta cuando una persona tiene o casi todos los síntomas de depresión, que le impiden llevar a cabo sus actividades habituales por completo.</a:t>
            </a:r>
            <a:endParaRPr lang="es-ES" sz="1600" dirty="0">
              <a:solidFill>
                <a:schemeClr val="tx2"/>
              </a:solidFill>
              <a:latin typeface="Arial" panose="020B0604020202020204" pitchFamily="34" charset="0"/>
              <a:cs typeface="Arial" panose="020B0604020202020204" pitchFamily="34" charset="0"/>
            </a:endParaRPr>
          </a:p>
          <a:p>
            <a:pPr algn="just"/>
            <a:endParaRPr lang="es-PE" sz="1500" dirty="0" smtClean="0">
              <a:solidFill>
                <a:schemeClr val="tx2"/>
              </a:solidFill>
            </a:endParaRPr>
          </a:p>
          <a:p>
            <a:pPr marL="0" indent="0">
              <a:buFont typeface="Wingdings" panose="05000000000000000000" pitchFamily="2" charset="2"/>
              <a:buNone/>
            </a:pPr>
            <a:endParaRPr lang="es-ES" sz="1800" dirty="0" smtClean="0"/>
          </a:p>
          <a:p>
            <a:pPr marL="0" indent="0">
              <a:buFont typeface="Wingdings" panose="05000000000000000000" pitchFamily="2" charset="2"/>
              <a:buNone/>
            </a:pPr>
            <a:endParaRPr lang="es-ES" sz="19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170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275422" y="88135"/>
            <a:ext cx="11268878" cy="6356733"/>
          </a:xfrm>
        </p:spPr>
        <p:txBody>
          <a:bodyPr>
            <a:noAutofit/>
          </a:bodyPr>
          <a:lstStyle/>
          <a:p>
            <a:pPr lvl="1" algn="just">
              <a:lnSpc>
                <a:spcPct val="150000"/>
              </a:lnSpc>
            </a:pPr>
            <a:r>
              <a:rPr lang="es-PE" sz="1600" b="1" dirty="0">
                <a:solidFill>
                  <a:srgbClr val="002060"/>
                </a:solidFill>
                <a:latin typeface="Arial" panose="020B0604020202020204" pitchFamily="34" charset="0"/>
                <a:cs typeface="Arial" panose="020B0604020202020204" pitchFamily="34" charset="0"/>
              </a:rPr>
              <a:t>Problema</a:t>
            </a:r>
            <a:endParaRPr lang="es-ES" sz="1600" b="1" i="1" dirty="0">
              <a:solidFill>
                <a:srgbClr val="002060"/>
              </a:solidFill>
              <a:latin typeface="Arial" panose="020B0604020202020204" pitchFamily="34" charset="0"/>
              <a:cs typeface="Arial" panose="020B0604020202020204" pitchFamily="34" charset="0"/>
            </a:endParaRPr>
          </a:p>
          <a:p>
            <a:pPr algn="just">
              <a:lnSpc>
                <a:spcPct val="150000"/>
              </a:lnSpc>
            </a:pPr>
            <a:r>
              <a:rPr lang="es-PE" sz="1600" dirty="0">
                <a:latin typeface="Arial" panose="020B0604020202020204" pitchFamily="34" charset="0"/>
                <a:cs typeface="Arial" panose="020B0604020202020204" pitchFamily="34" charset="0"/>
              </a:rPr>
              <a:t>¿Qué relación existe entre el clima social familiar y la depresión en estudiantes de secundaria de una Institución educativa Chiclayo, 2018</a:t>
            </a:r>
            <a:r>
              <a:rPr lang="es-PE" sz="1600" dirty="0" smtClean="0">
                <a:latin typeface="Arial" panose="020B0604020202020204" pitchFamily="34" charset="0"/>
                <a:cs typeface="Arial" panose="020B0604020202020204" pitchFamily="34" charset="0"/>
              </a:rPr>
              <a:t>?</a:t>
            </a:r>
          </a:p>
          <a:p>
            <a:pPr lvl="1" algn="just">
              <a:lnSpc>
                <a:spcPct val="150000"/>
              </a:lnSpc>
            </a:pPr>
            <a:r>
              <a:rPr lang="es-PE" sz="1600" b="1" dirty="0">
                <a:solidFill>
                  <a:srgbClr val="002060"/>
                </a:solidFill>
                <a:latin typeface="Arial" panose="020B0604020202020204" pitchFamily="34" charset="0"/>
                <a:cs typeface="Arial" panose="020B0604020202020204" pitchFamily="34" charset="0"/>
              </a:rPr>
              <a:t>Hipótesis general:</a:t>
            </a:r>
            <a:endParaRPr lang="es-ES" sz="1600" b="1" dirty="0">
              <a:solidFill>
                <a:srgbClr val="002060"/>
              </a:solidFill>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Existe relación significativa entre</a:t>
            </a:r>
            <a:r>
              <a:rPr lang="es-ES_tradnl" sz="1600" dirty="0">
                <a:latin typeface="Arial" panose="020B0604020202020204" pitchFamily="34" charset="0"/>
                <a:cs typeface="Arial" panose="020B0604020202020204" pitchFamily="34" charset="0"/>
              </a:rPr>
              <a:t> el clima social familiar y la depresión en estudiantes de secundaria de una Institución educativa. Chiclayo, </a:t>
            </a:r>
            <a:r>
              <a:rPr lang="es-ES_tradnl" sz="1600" dirty="0" smtClean="0">
                <a:latin typeface="Arial" panose="020B0604020202020204" pitchFamily="34" charset="0"/>
                <a:cs typeface="Arial" panose="020B0604020202020204" pitchFamily="34" charset="0"/>
              </a:rPr>
              <a:t>2018.</a:t>
            </a:r>
            <a:endParaRPr lang="es-ES" sz="1600" dirty="0" smtClean="0">
              <a:latin typeface="Arial" panose="020B0604020202020204" pitchFamily="34" charset="0"/>
              <a:cs typeface="Arial" panose="020B0604020202020204" pitchFamily="34" charset="0"/>
            </a:endParaRPr>
          </a:p>
          <a:p>
            <a:pPr lvl="1" algn="just">
              <a:lnSpc>
                <a:spcPct val="150000"/>
              </a:lnSpc>
            </a:pPr>
            <a:r>
              <a:rPr lang="es-PE" sz="1600" b="1" dirty="0">
                <a:solidFill>
                  <a:srgbClr val="002060"/>
                </a:solidFill>
                <a:latin typeface="Arial" panose="020B0604020202020204" pitchFamily="34" charset="0"/>
                <a:cs typeface="Arial" panose="020B0604020202020204" pitchFamily="34" charset="0"/>
              </a:rPr>
              <a:t>Hipótesis específicas: </a:t>
            </a:r>
            <a:endParaRPr lang="es-ES" sz="1600" b="1" dirty="0">
              <a:solidFill>
                <a:srgbClr val="002060"/>
              </a:solidFill>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Existe relación significativa entre la dimensión relaciones y la variable depresión </a:t>
            </a:r>
            <a:r>
              <a:rPr lang="es-ES_tradnl" sz="1600" dirty="0">
                <a:latin typeface="Arial" panose="020B0604020202020204" pitchFamily="34" charset="0"/>
                <a:cs typeface="Arial" panose="020B0604020202020204" pitchFamily="34" charset="0"/>
              </a:rPr>
              <a:t>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Existe relación significativa entre la dimensión de desarrollo y la variable depresión </a:t>
            </a:r>
            <a:r>
              <a:rPr lang="es-ES_tradnl" sz="1600" dirty="0">
                <a:latin typeface="Arial" panose="020B0604020202020204" pitchFamily="34" charset="0"/>
                <a:cs typeface="Arial" panose="020B0604020202020204" pitchFamily="34" charset="0"/>
              </a:rPr>
              <a:t>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Existe relación significativa entre la dimensión de estabilidad y la variable depresión </a:t>
            </a:r>
            <a:r>
              <a:rPr lang="es-ES_tradnl" sz="1600" dirty="0">
                <a:latin typeface="Arial" panose="020B0604020202020204" pitchFamily="34" charset="0"/>
                <a:cs typeface="Arial" panose="020B0604020202020204" pitchFamily="34" charset="0"/>
              </a:rPr>
              <a:t>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Existe relación significativa entre la variable clima social familiar y sexo  </a:t>
            </a:r>
            <a:r>
              <a:rPr lang="es-ES_tradnl" sz="1600" dirty="0">
                <a:latin typeface="Arial" panose="020B0604020202020204" pitchFamily="34" charset="0"/>
                <a:cs typeface="Arial" panose="020B0604020202020204" pitchFamily="34" charset="0"/>
              </a:rPr>
              <a:t>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Existe relación significativa entre la variable depresión y sexo </a:t>
            </a:r>
            <a:r>
              <a:rPr lang="es-ES_tradnl" sz="1600" dirty="0">
                <a:latin typeface="Arial" panose="020B0604020202020204" pitchFamily="34" charset="0"/>
                <a:cs typeface="Arial" panose="020B0604020202020204" pitchFamily="34" charset="0"/>
              </a:rPr>
              <a:t>en estudiantes de secundaria de una Institución educativa. Chiclayo, 2018</a:t>
            </a:r>
            <a:r>
              <a:rPr lang="es-ES_tradnl" sz="1600" dirty="0" smtClean="0">
                <a:latin typeface="Arial" panose="020B0604020202020204" pitchFamily="34" charset="0"/>
                <a:cs typeface="Arial" panose="020B0604020202020204" pitchFamily="34" charset="0"/>
              </a:rPr>
              <a:t>.</a:t>
            </a:r>
            <a:endParaRPr lang="es-ES" sz="1600" dirty="0" smtClean="0">
              <a:latin typeface="Arial" panose="020B0604020202020204" pitchFamily="34" charset="0"/>
              <a:cs typeface="Arial" panose="020B0604020202020204" pitchFamily="34" charset="0"/>
            </a:endParaRPr>
          </a:p>
          <a:p>
            <a:pPr algn="just">
              <a:lnSpc>
                <a:spcPct val="150000"/>
              </a:lnSpc>
            </a:pPr>
            <a:endParaRPr lang="es-ES" sz="1600" dirty="0"/>
          </a:p>
        </p:txBody>
      </p:sp>
    </p:spTree>
    <p:extLst>
      <p:ext uri="{BB962C8B-B14F-4D97-AF65-F5344CB8AC3E}">
        <p14:creationId xmlns:p14="http://schemas.microsoft.com/office/powerpoint/2010/main" val="2948548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PE" sz="1600" b="1" dirty="0">
                <a:solidFill>
                  <a:srgbClr val="002060"/>
                </a:solidFill>
                <a:latin typeface="Arial" panose="020B0604020202020204" pitchFamily="34" charset="0"/>
                <a:cs typeface="Arial" panose="020B0604020202020204" pitchFamily="34" charset="0"/>
              </a:rPr>
              <a:t>Hipótesis específicas</a:t>
            </a:r>
            <a:endParaRPr lang="es-ES" sz="1600" dirty="0"/>
          </a:p>
        </p:txBody>
      </p:sp>
      <p:sp>
        <p:nvSpPr>
          <p:cNvPr id="4" name="Marcador de texto 3"/>
          <p:cNvSpPr>
            <a:spLocks noGrp="1"/>
          </p:cNvSpPr>
          <p:nvPr>
            <p:ph type="body" sz="half" idx="2"/>
          </p:nvPr>
        </p:nvSpPr>
        <p:spPr>
          <a:xfrm>
            <a:off x="1104901" y="1600200"/>
            <a:ext cx="9834848" cy="4572000"/>
          </a:xfrm>
        </p:spPr>
        <p:txBody>
          <a:bodyPr/>
          <a:lstStyle/>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Existe relación significativa entre la variable clima social familiar y edad </a:t>
            </a:r>
            <a:r>
              <a:rPr lang="es-ES_tradnl" sz="1600" dirty="0">
                <a:latin typeface="Arial" panose="020B0604020202020204" pitchFamily="34" charset="0"/>
                <a:cs typeface="Arial" panose="020B0604020202020204" pitchFamily="34" charset="0"/>
              </a:rPr>
              <a:t>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Existe relación significativa entre la variable depresión y edad </a:t>
            </a:r>
            <a:r>
              <a:rPr lang="es-ES_tradnl" sz="1600" dirty="0">
                <a:latin typeface="Arial" panose="020B0604020202020204" pitchFamily="34" charset="0"/>
                <a:cs typeface="Arial" panose="020B0604020202020204" pitchFamily="34" charset="0"/>
              </a:rPr>
              <a:t>en estudiantes de secundaria de una Institución educativa. Chiclayo, 2018.</a:t>
            </a:r>
            <a:endParaRPr lang="es-ES" sz="1600" dirty="0">
              <a:latin typeface="Arial" panose="020B0604020202020204" pitchFamily="34" charset="0"/>
              <a:cs typeface="Arial" panose="020B0604020202020204" pitchFamily="34" charset="0"/>
            </a:endParaRPr>
          </a:p>
          <a:p>
            <a:endParaRPr lang="es-ES" dirty="0"/>
          </a:p>
        </p:txBody>
      </p:sp>
    </p:spTree>
    <p:extLst>
      <p:ext uri="{BB962C8B-B14F-4D97-AF65-F5344CB8AC3E}">
        <p14:creationId xmlns:p14="http://schemas.microsoft.com/office/powerpoint/2010/main" val="1149576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561109" y="415636"/>
            <a:ext cx="11107882" cy="6764482"/>
          </a:xfrm>
        </p:spPr>
        <p:txBody>
          <a:bodyPr>
            <a:noAutofit/>
          </a:bodyPr>
          <a:lstStyle/>
          <a:p>
            <a:pPr>
              <a:lnSpc>
                <a:spcPct val="150000"/>
              </a:lnSpc>
            </a:pPr>
            <a:r>
              <a:rPr lang="es-PE" sz="1600" b="1" dirty="0" smtClean="0">
                <a:solidFill>
                  <a:srgbClr val="002060"/>
                </a:solidFill>
                <a:latin typeface="Arial" panose="020B0604020202020204" pitchFamily="34" charset="0"/>
                <a:cs typeface="Arial" panose="020B0604020202020204" pitchFamily="34" charset="0"/>
              </a:rPr>
              <a:t>Objetivo </a:t>
            </a:r>
            <a:r>
              <a:rPr lang="es-PE" sz="1600" b="1" dirty="0">
                <a:solidFill>
                  <a:srgbClr val="002060"/>
                </a:solidFill>
                <a:latin typeface="Arial" panose="020B0604020202020204" pitchFamily="34" charset="0"/>
                <a:cs typeface="Arial" panose="020B0604020202020204" pitchFamily="34" charset="0"/>
              </a:rPr>
              <a:t>general:</a:t>
            </a:r>
            <a:endParaRPr lang="es-ES" sz="1600" dirty="0">
              <a:solidFill>
                <a:srgbClr val="002060"/>
              </a:solidFill>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Determinar la relación que existe entre el clima social familiar y la depresión en estudiantes de secundaria de una Institución educativa. Chiclayo, 2018.</a:t>
            </a:r>
            <a:endParaRPr lang="es-ES" sz="1600" dirty="0">
              <a:latin typeface="Arial" panose="020B0604020202020204" pitchFamily="34" charset="0"/>
              <a:cs typeface="Arial" panose="020B0604020202020204" pitchFamily="34" charset="0"/>
            </a:endParaRPr>
          </a:p>
          <a:p>
            <a:pPr>
              <a:lnSpc>
                <a:spcPct val="150000"/>
              </a:lnSpc>
            </a:pPr>
            <a:r>
              <a:rPr lang="es-PE" sz="1600" b="1" dirty="0">
                <a:solidFill>
                  <a:srgbClr val="002060"/>
                </a:solidFill>
                <a:latin typeface="Arial" panose="020B0604020202020204" pitchFamily="34" charset="0"/>
                <a:cs typeface="Arial" panose="020B0604020202020204" pitchFamily="34" charset="0"/>
              </a:rPr>
              <a:t>Objetivos específicos:</a:t>
            </a:r>
            <a:endParaRPr lang="es-ES" sz="1600" dirty="0">
              <a:solidFill>
                <a:srgbClr val="002060"/>
              </a:solidFill>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Describir las dimensiones de la variable Clima social familiar 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Describir los niveles de la variable depresión 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Establecer la relación entre la dimensión relaciones y la variable depresión 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Establecer la relación entre la dimensión de desarrollo y la variable depresión 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Establecer la relación entre la dimensión de estabilidad y la variable depresión en estudiantes de secundaria de una Institución educativa. Chiclayo, 2018.</a:t>
            </a:r>
            <a:endParaRPr lang="es-ES" sz="1600" dirty="0">
              <a:latin typeface="Arial" panose="020B0604020202020204" pitchFamily="34" charset="0"/>
              <a:cs typeface="Arial" panose="020B0604020202020204" pitchFamily="34" charset="0"/>
            </a:endParaRPr>
          </a:p>
          <a:p>
            <a:pPr>
              <a:lnSpc>
                <a:spcPct val="150000"/>
              </a:lnSpc>
            </a:pPr>
            <a:endParaRPr lang="es-ES" sz="1600" dirty="0"/>
          </a:p>
        </p:txBody>
      </p:sp>
    </p:spTree>
    <p:extLst>
      <p:ext uri="{BB962C8B-B14F-4D97-AF65-F5344CB8AC3E}">
        <p14:creationId xmlns:p14="http://schemas.microsoft.com/office/powerpoint/2010/main" val="145824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72697" y="582976"/>
            <a:ext cx="9980683" cy="1096962"/>
          </a:xfrm>
        </p:spPr>
        <p:txBody>
          <a:bodyPr/>
          <a:lstStyle/>
          <a:p>
            <a:r>
              <a:rPr lang="es-PE" sz="1600" b="1" dirty="0">
                <a:solidFill>
                  <a:srgbClr val="002060"/>
                </a:solidFill>
                <a:latin typeface="Arial" panose="020B0604020202020204" pitchFamily="34" charset="0"/>
                <a:cs typeface="Arial" panose="020B0604020202020204" pitchFamily="34" charset="0"/>
              </a:rPr>
              <a:t>Objetivos específicos:</a:t>
            </a:r>
            <a:r>
              <a:rPr lang="es-ES" dirty="0">
                <a:solidFill>
                  <a:srgbClr val="002060"/>
                </a:solidFill>
                <a:latin typeface="Arial" panose="020B0604020202020204" pitchFamily="34" charset="0"/>
                <a:cs typeface="Arial" panose="020B0604020202020204" pitchFamily="34" charset="0"/>
              </a:rPr>
              <a:t/>
            </a:r>
            <a:br>
              <a:rPr lang="es-ES" dirty="0">
                <a:solidFill>
                  <a:srgbClr val="002060"/>
                </a:solidFill>
                <a:latin typeface="Arial" panose="020B0604020202020204" pitchFamily="34" charset="0"/>
                <a:cs typeface="Arial" panose="020B0604020202020204" pitchFamily="34" charset="0"/>
              </a:rPr>
            </a:br>
            <a:endParaRPr lang="es-ES" dirty="0"/>
          </a:p>
        </p:txBody>
      </p:sp>
      <p:sp>
        <p:nvSpPr>
          <p:cNvPr id="4" name="Marcador de texto 3"/>
          <p:cNvSpPr>
            <a:spLocks noGrp="1"/>
          </p:cNvSpPr>
          <p:nvPr>
            <p:ph type="body" sz="half" idx="2"/>
          </p:nvPr>
        </p:nvSpPr>
        <p:spPr>
          <a:xfrm>
            <a:off x="1104901" y="1600200"/>
            <a:ext cx="10011118" cy="4572000"/>
          </a:xfrm>
        </p:spPr>
        <p:txBody>
          <a:bodyPr/>
          <a:lstStyle/>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Establecer la relación entre la variable clima social familiar y sexo 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Establecer la relación entre la variable depresión y sexo 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Establecer la relación entre la variable clima social familiar y edad en estudiantes de secundaria de una Institución educativa. Chiclayo, 2018.</a:t>
            </a:r>
            <a:endParaRPr lang="es-ES" sz="1600" dirty="0">
              <a:latin typeface="Arial" panose="020B0604020202020204" pitchFamily="34" charset="0"/>
              <a:cs typeface="Arial" panose="020B0604020202020204" pitchFamily="34" charset="0"/>
            </a:endParaRPr>
          </a:p>
          <a:p>
            <a:pPr marL="285750" lvl="0" indent="-285750" algn="just">
              <a:lnSpc>
                <a:spcPct val="150000"/>
              </a:lnSpc>
              <a:buFont typeface="Wingdings" panose="05000000000000000000" pitchFamily="2" charset="2"/>
              <a:buChar char="ü"/>
            </a:pPr>
            <a:r>
              <a:rPr lang="es-PE" sz="1600" dirty="0">
                <a:latin typeface="Arial" panose="020B0604020202020204" pitchFamily="34" charset="0"/>
                <a:cs typeface="Arial" panose="020B0604020202020204" pitchFamily="34" charset="0"/>
              </a:rPr>
              <a:t>Establecer la relación entre la variable depresión y edad en estudiantes de secundaria de una Institución educativa. Chiclayo, 2018.</a:t>
            </a:r>
            <a:endParaRPr lang="es-ES" sz="1600" dirty="0">
              <a:latin typeface="Arial" panose="020B0604020202020204" pitchFamily="34" charset="0"/>
              <a:cs typeface="Arial" panose="020B0604020202020204" pitchFamily="34" charset="0"/>
            </a:endParaRPr>
          </a:p>
          <a:p>
            <a:endParaRPr lang="es-ES" dirty="0"/>
          </a:p>
        </p:txBody>
      </p:sp>
    </p:spTree>
    <p:extLst>
      <p:ext uri="{BB962C8B-B14F-4D97-AF65-F5344CB8AC3E}">
        <p14:creationId xmlns:p14="http://schemas.microsoft.com/office/powerpoint/2010/main" val="3180041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Literatura académica 16 × 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9411674_TF03431380_TF03431380.potx" id="{9C759DF4-5D22-4947-AC84-0622EEA47A41}" vid="{3C637098-65C7-40E1-B206-DD97FD8DB6F6}"/>
    </a:ext>
  </a:extLst>
</a:theme>
</file>

<file path=ppt/theme/theme2.xml><?xml version="1.0" encoding="utf-8"?>
<a:theme xmlns:a="http://schemas.openxmlformats.org/drawingml/2006/main" name="Tema de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http://purl.org/dc/dcmitype/"/>
    <ds:schemaRef ds:uri="http://www.w3.org/XML/1998/namespace"/>
    <ds:schemaRef ds:uri="http://purl.org/dc/elements/1.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4873beb7-5857-4685-be1f-d57550cc96cc"/>
    <ds:schemaRef ds:uri="http://schemas.microsoft.com/office/2006/metadata/properties"/>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 Boardroom</Template>
  <TotalTime>0</TotalTime>
  <Words>3208</Words>
  <Application>Microsoft Office PowerPoint</Application>
  <PresentationFormat>Panorámica</PresentationFormat>
  <Paragraphs>570</Paragraphs>
  <Slides>23</Slides>
  <Notes>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Arial</vt:lpstr>
      <vt:lpstr>Calibri</vt:lpstr>
      <vt:lpstr>Euphemia</vt:lpstr>
      <vt:lpstr>Plantagenet Cherokee</vt:lpstr>
      <vt:lpstr>Times New Roman</vt:lpstr>
      <vt:lpstr>Wingdings</vt:lpstr>
      <vt:lpstr>Literatura académica 16 × 9</vt:lpstr>
      <vt:lpstr>UNIVERSIDAD PARTICULAR DE CHICLAYO FACULTAD DE CIENCIAS DE LA SALUD escuela profesional de psicología</vt:lpstr>
      <vt:lpstr>Presentación de PowerPoint</vt:lpstr>
      <vt:lpstr>BASE TEÓRICA</vt:lpstr>
      <vt:lpstr>Modelo del Clima Social Familiar de Moos</vt:lpstr>
      <vt:lpstr>Presentación de PowerPoint</vt:lpstr>
      <vt:lpstr>Presentación de PowerPoint</vt:lpstr>
      <vt:lpstr>Hipótesis específicas</vt:lpstr>
      <vt:lpstr>Presentación de PowerPoint</vt:lpstr>
      <vt:lpstr>Objetivos específicos: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CONCLUSIONES   Después de conocer los resultados de la presente investigación se llega a las siguientes conclusiones: </vt:lpstr>
      <vt:lpstr>CONCLUSIONES</vt:lpstr>
      <vt:lpstr>CONCLUSIONES</vt:lpstr>
      <vt:lpstr>RECOMENDACIONES</vt:lpstr>
      <vt:lpstr>RECOMENDACIONES</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2019-06-16T02:46:19Z</dcterms:created>
  <dcterms:modified xsi:type="dcterms:W3CDTF">2019-06-26T15:16:04Z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