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9" r:id="rId2"/>
    <p:sldId id="456" r:id="rId3"/>
    <p:sldId id="271" r:id="rId4"/>
    <p:sldId id="273" r:id="rId5"/>
    <p:sldId id="276" r:id="rId6"/>
    <p:sldId id="277" r:id="rId7"/>
    <p:sldId id="465" r:id="rId8"/>
    <p:sldId id="463" r:id="rId9"/>
    <p:sldId id="441" r:id="rId10"/>
    <p:sldId id="442" r:id="rId11"/>
    <p:sldId id="443" r:id="rId12"/>
    <p:sldId id="451" r:id="rId13"/>
    <p:sldId id="287" r:id="rId14"/>
    <p:sldId id="416" r:id="rId15"/>
    <p:sldId id="293" r:id="rId16"/>
    <p:sldId id="294" r:id="rId17"/>
    <p:sldId id="295" r:id="rId18"/>
    <p:sldId id="376" r:id="rId19"/>
    <p:sldId id="379" r:id="rId20"/>
    <p:sldId id="302" r:id="rId21"/>
    <p:sldId id="381" r:id="rId22"/>
    <p:sldId id="382" r:id="rId23"/>
    <p:sldId id="383" r:id="rId24"/>
    <p:sldId id="384" r:id="rId25"/>
    <p:sldId id="454" r:id="rId26"/>
    <p:sldId id="455" r:id="rId27"/>
    <p:sldId id="427" r:id="rId28"/>
    <p:sldId id="402" r:id="rId29"/>
    <p:sldId id="350" r:id="rId30"/>
    <p:sldId id="405" r:id="rId31"/>
    <p:sldId id="354" r:id="rId32"/>
    <p:sldId id="458" r:id="rId33"/>
    <p:sldId id="457" r:id="rId34"/>
    <p:sldId id="431" r:id="rId35"/>
    <p:sldId id="432" r:id="rId36"/>
    <p:sldId id="434" r:id="rId37"/>
    <p:sldId id="464" r:id="rId38"/>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4" d="100"/>
          <a:sy n="74" d="100"/>
        </p:scale>
        <p:origin x="53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8.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FA91F5-C71A-4F75-89C0-737AF6EFF1C0}" type="doc">
      <dgm:prSet loTypeId="urn:microsoft.com/office/officeart/2005/8/layout/cycle8" loCatId="cycle" qsTypeId="urn:microsoft.com/office/officeart/2005/8/quickstyle/simple3" qsCatId="simple" csTypeId="urn:microsoft.com/office/officeart/2005/8/colors/colorful1" csCatId="colorful" phldr="1"/>
      <dgm:spPr/>
    </dgm:pt>
    <dgm:pt modelId="{14D64951-3F13-4D2D-ABC4-DC03BA318F6D}">
      <dgm:prSet phldrT="[Texto]"/>
      <dgm:spPr/>
      <dgm:t>
        <a:bodyPr/>
        <a:lstStyle/>
        <a:p>
          <a:r>
            <a:rPr lang="es-ES" dirty="0"/>
            <a:t>NACIONAL</a:t>
          </a:r>
        </a:p>
      </dgm:t>
    </dgm:pt>
    <dgm:pt modelId="{22A0EB0F-2BC1-45EE-8915-336D23FEA594}" type="parTrans" cxnId="{66941904-BA11-4F14-B80B-CF3D86A70243}">
      <dgm:prSet/>
      <dgm:spPr/>
      <dgm:t>
        <a:bodyPr/>
        <a:lstStyle/>
        <a:p>
          <a:endParaRPr lang="es-ES"/>
        </a:p>
      </dgm:t>
    </dgm:pt>
    <dgm:pt modelId="{5E64C272-35F9-4FF7-AC21-7924475481B9}" type="sibTrans" cxnId="{66941904-BA11-4F14-B80B-CF3D86A70243}">
      <dgm:prSet/>
      <dgm:spPr/>
      <dgm:t>
        <a:bodyPr/>
        <a:lstStyle/>
        <a:p>
          <a:endParaRPr lang="es-ES"/>
        </a:p>
      </dgm:t>
    </dgm:pt>
    <dgm:pt modelId="{C0B60499-18EA-46FE-9B5E-0B9286C743F2}">
      <dgm:prSet phldrT="[Texto]"/>
      <dgm:spPr/>
      <dgm:t>
        <a:bodyPr/>
        <a:lstStyle/>
        <a:p>
          <a:r>
            <a:rPr lang="es-ES" dirty="0" smtClean="0"/>
            <a:t>LOCAL</a:t>
          </a:r>
          <a:endParaRPr lang="es-ES" dirty="0"/>
        </a:p>
      </dgm:t>
    </dgm:pt>
    <dgm:pt modelId="{E6EFF772-EE55-46A8-95B4-4E9B7F4CBF2B}" type="parTrans" cxnId="{A9538A27-6FBB-481A-9225-7EE94405A7A1}">
      <dgm:prSet/>
      <dgm:spPr/>
      <dgm:t>
        <a:bodyPr/>
        <a:lstStyle/>
        <a:p>
          <a:endParaRPr lang="es-ES"/>
        </a:p>
      </dgm:t>
    </dgm:pt>
    <dgm:pt modelId="{9CB31AFD-8C0A-48A1-97F9-0BC60437454A}" type="sibTrans" cxnId="{A9538A27-6FBB-481A-9225-7EE94405A7A1}">
      <dgm:prSet/>
      <dgm:spPr/>
      <dgm:t>
        <a:bodyPr/>
        <a:lstStyle/>
        <a:p>
          <a:endParaRPr lang="es-ES"/>
        </a:p>
      </dgm:t>
    </dgm:pt>
    <dgm:pt modelId="{F68890C3-E341-4BD3-A47E-10A4BBC735B8}">
      <dgm:prSet phldrT="[Texto]" custT="1"/>
      <dgm:spPr/>
      <dgm:t>
        <a:bodyPr/>
        <a:lstStyle/>
        <a:p>
          <a:endParaRPr lang="es-ES" sz="2300" dirty="0"/>
        </a:p>
        <a:p>
          <a:r>
            <a:rPr lang="es-ES" sz="2300" dirty="0"/>
            <a:t>MUNDIAL</a:t>
          </a:r>
        </a:p>
        <a:p>
          <a:endParaRPr lang="es-ES" sz="1400" dirty="0"/>
        </a:p>
      </dgm:t>
    </dgm:pt>
    <dgm:pt modelId="{835C21D3-2554-47E9-A694-004BC03A99BF}" type="sibTrans" cxnId="{840FE72A-5ECE-4343-8712-99372C8D90CC}">
      <dgm:prSet/>
      <dgm:spPr/>
      <dgm:t>
        <a:bodyPr/>
        <a:lstStyle/>
        <a:p>
          <a:endParaRPr lang="es-ES"/>
        </a:p>
      </dgm:t>
    </dgm:pt>
    <dgm:pt modelId="{E815D04B-9DCE-456B-8218-0769777F1812}" type="parTrans" cxnId="{840FE72A-5ECE-4343-8712-99372C8D90CC}">
      <dgm:prSet/>
      <dgm:spPr/>
      <dgm:t>
        <a:bodyPr/>
        <a:lstStyle/>
        <a:p>
          <a:endParaRPr lang="es-ES"/>
        </a:p>
      </dgm:t>
    </dgm:pt>
    <dgm:pt modelId="{4261B52D-D979-4415-9EB3-334D7CC169C7}" type="pres">
      <dgm:prSet presAssocID="{F8FA91F5-C71A-4F75-89C0-737AF6EFF1C0}" presName="compositeShape" presStyleCnt="0">
        <dgm:presLayoutVars>
          <dgm:chMax val="7"/>
          <dgm:dir/>
          <dgm:resizeHandles val="exact"/>
        </dgm:presLayoutVars>
      </dgm:prSet>
      <dgm:spPr/>
    </dgm:pt>
    <dgm:pt modelId="{3E8F2637-E3A8-44EB-B424-450E9DF1E9B2}" type="pres">
      <dgm:prSet presAssocID="{F8FA91F5-C71A-4F75-89C0-737AF6EFF1C0}" presName="wedge1" presStyleLbl="node1" presStyleIdx="0" presStyleCnt="3" custScaleX="105216" custLinFactNeighborX="-3524" custLinFactNeighborY="-5051"/>
      <dgm:spPr/>
      <dgm:t>
        <a:bodyPr/>
        <a:lstStyle/>
        <a:p>
          <a:endParaRPr lang="es-PE"/>
        </a:p>
      </dgm:t>
    </dgm:pt>
    <dgm:pt modelId="{AFAF9CFA-C932-42B4-9498-EF853B61BA31}" type="pres">
      <dgm:prSet presAssocID="{F8FA91F5-C71A-4F75-89C0-737AF6EFF1C0}" presName="dummy1a" presStyleCnt="0"/>
      <dgm:spPr/>
    </dgm:pt>
    <dgm:pt modelId="{74295C2D-2DAB-47A5-B56B-AB7EC8808991}" type="pres">
      <dgm:prSet presAssocID="{F8FA91F5-C71A-4F75-89C0-737AF6EFF1C0}" presName="dummy1b" presStyleCnt="0"/>
      <dgm:spPr/>
    </dgm:pt>
    <dgm:pt modelId="{932F84C0-2AF8-497C-BD4B-9F492B20C6A9}" type="pres">
      <dgm:prSet presAssocID="{F8FA91F5-C71A-4F75-89C0-737AF6EFF1C0}" presName="wedge1Tx" presStyleLbl="node1" presStyleIdx="0" presStyleCnt="3">
        <dgm:presLayoutVars>
          <dgm:chMax val="0"/>
          <dgm:chPref val="0"/>
          <dgm:bulletEnabled val="1"/>
        </dgm:presLayoutVars>
      </dgm:prSet>
      <dgm:spPr/>
      <dgm:t>
        <a:bodyPr/>
        <a:lstStyle/>
        <a:p>
          <a:endParaRPr lang="es-PE"/>
        </a:p>
      </dgm:t>
    </dgm:pt>
    <dgm:pt modelId="{4D782A10-FFCE-4054-ABC5-7A9191F80C37}" type="pres">
      <dgm:prSet presAssocID="{F8FA91F5-C71A-4F75-89C0-737AF6EFF1C0}" presName="wedge2" presStyleLbl="node1" presStyleIdx="1" presStyleCnt="3" custScaleX="101260" custScaleY="104343" custLinFactNeighborX="-2299" custLinFactNeighborY="-6450"/>
      <dgm:spPr/>
      <dgm:t>
        <a:bodyPr/>
        <a:lstStyle/>
        <a:p>
          <a:endParaRPr lang="es-PE"/>
        </a:p>
      </dgm:t>
    </dgm:pt>
    <dgm:pt modelId="{9098BC88-CCD9-49F2-8B55-8A904FBE9594}" type="pres">
      <dgm:prSet presAssocID="{F8FA91F5-C71A-4F75-89C0-737AF6EFF1C0}" presName="dummy2a" presStyleCnt="0"/>
      <dgm:spPr/>
    </dgm:pt>
    <dgm:pt modelId="{C04CC829-FD5D-40FE-AC65-B8D4B63B28AB}" type="pres">
      <dgm:prSet presAssocID="{F8FA91F5-C71A-4F75-89C0-737AF6EFF1C0}" presName="dummy2b" presStyleCnt="0"/>
      <dgm:spPr/>
    </dgm:pt>
    <dgm:pt modelId="{7ACACBA7-10CD-483A-A5E3-5E0868F9CA6E}" type="pres">
      <dgm:prSet presAssocID="{F8FA91F5-C71A-4F75-89C0-737AF6EFF1C0}" presName="wedge2Tx" presStyleLbl="node1" presStyleIdx="1" presStyleCnt="3">
        <dgm:presLayoutVars>
          <dgm:chMax val="0"/>
          <dgm:chPref val="0"/>
          <dgm:bulletEnabled val="1"/>
        </dgm:presLayoutVars>
      </dgm:prSet>
      <dgm:spPr/>
      <dgm:t>
        <a:bodyPr/>
        <a:lstStyle/>
        <a:p>
          <a:endParaRPr lang="es-PE"/>
        </a:p>
      </dgm:t>
    </dgm:pt>
    <dgm:pt modelId="{E20C76FD-E7ED-4D0A-BD96-F3D53EB31EBF}" type="pres">
      <dgm:prSet presAssocID="{F8FA91F5-C71A-4F75-89C0-737AF6EFF1C0}" presName="wedge3" presStyleLbl="node1" presStyleIdx="2" presStyleCnt="3" custScaleX="102258" custScaleY="101380" custLinFactNeighborX="-1006" custLinFactNeighborY="-4952"/>
      <dgm:spPr/>
      <dgm:t>
        <a:bodyPr/>
        <a:lstStyle/>
        <a:p>
          <a:endParaRPr lang="es-PE"/>
        </a:p>
      </dgm:t>
    </dgm:pt>
    <dgm:pt modelId="{D53417E5-315A-495A-9F8E-008A34B72EFB}" type="pres">
      <dgm:prSet presAssocID="{F8FA91F5-C71A-4F75-89C0-737AF6EFF1C0}" presName="dummy3a" presStyleCnt="0"/>
      <dgm:spPr/>
    </dgm:pt>
    <dgm:pt modelId="{281142AE-AF97-4C29-BB82-5DE830199722}" type="pres">
      <dgm:prSet presAssocID="{F8FA91F5-C71A-4F75-89C0-737AF6EFF1C0}" presName="dummy3b" presStyleCnt="0"/>
      <dgm:spPr/>
    </dgm:pt>
    <dgm:pt modelId="{D533EC78-89E6-4553-B657-8EF698AC6FD4}" type="pres">
      <dgm:prSet presAssocID="{F8FA91F5-C71A-4F75-89C0-737AF6EFF1C0}" presName="wedge3Tx" presStyleLbl="node1" presStyleIdx="2" presStyleCnt="3">
        <dgm:presLayoutVars>
          <dgm:chMax val="0"/>
          <dgm:chPref val="0"/>
          <dgm:bulletEnabled val="1"/>
        </dgm:presLayoutVars>
      </dgm:prSet>
      <dgm:spPr/>
      <dgm:t>
        <a:bodyPr/>
        <a:lstStyle/>
        <a:p>
          <a:endParaRPr lang="es-PE"/>
        </a:p>
      </dgm:t>
    </dgm:pt>
    <dgm:pt modelId="{FAE83A11-DD01-417C-8AB8-27B8E6BE3432}" type="pres">
      <dgm:prSet presAssocID="{5E64C272-35F9-4FF7-AC21-7924475481B9}" presName="arrowWedge1" presStyleLbl="fgSibTrans2D1" presStyleIdx="0" presStyleCnt="3"/>
      <dgm:spPr/>
    </dgm:pt>
    <dgm:pt modelId="{AB536E48-C112-4663-A353-5A2CECEAA594}" type="pres">
      <dgm:prSet presAssocID="{9CB31AFD-8C0A-48A1-97F9-0BC60437454A}" presName="arrowWedge2" presStyleLbl="fgSibTrans2D1" presStyleIdx="1" presStyleCnt="3"/>
      <dgm:spPr/>
    </dgm:pt>
    <dgm:pt modelId="{FDA28ACD-BA24-452E-AFEF-8A5E5310F7C7}" type="pres">
      <dgm:prSet presAssocID="{835C21D3-2554-47E9-A694-004BC03A99BF}" presName="arrowWedge3" presStyleLbl="fgSibTrans2D1" presStyleIdx="2" presStyleCnt="3"/>
      <dgm:spPr/>
    </dgm:pt>
  </dgm:ptLst>
  <dgm:cxnLst>
    <dgm:cxn modelId="{07EFF514-A3A3-4941-85AB-4752317CF595}" type="presOf" srcId="{14D64951-3F13-4D2D-ABC4-DC03BA318F6D}" destId="{932F84C0-2AF8-497C-BD4B-9F492B20C6A9}" srcOrd="1" destOrd="0" presId="urn:microsoft.com/office/officeart/2005/8/layout/cycle8"/>
    <dgm:cxn modelId="{BBBB690E-E872-416D-8A7A-28669F1D0D32}" type="presOf" srcId="{C0B60499-18EA-46FE-9B5E-0B9286C743F2}" destId="{7ACACBA7-10CD-483A-A5E3-5E0868F9CA6E}" srcOrd="1" destOrd="0" presId="urn:microsoft.com/office/officeart/2005/8/layout/cycle8"/>
    <dgm:cxn modelId="{840FE72A-5ECE-4343-8712-99372C8D90CC}" srcId="{F8FA91F5-C71A-4F75-89C0-737AF6EFF1C0}" destId="{F68890C3-E341-4BD3-A47E-10A4BBC735B8}" srcOrd="2" destOrd="0" parTransId="{E815D04B-9DCE-456B-8218-0769777F1812}" sibTransId="{835C21D3-2554-47E9-A694-004BC03A99BF}"/>
    <dgm:cxn modelId="{A34F1CC9-F114-4B57-BABF-C14711673C9B}" type="presOf" srcId="{C0B60499-18EA-46FE-9B5E-0B9286C743F2}" destId="{4D782A10-FFCE-4054-ABC5-7A9191F80C37}" srcOrd="0" destOrd="0" presId="urn:microsoft.com/office/officeart/2005/8/layout/cycle8"/>
    <dgm:cxn modelId="{66941904-BA11-4F14-B80B-CF3D86A70243}" srcId="{F8FA91F5-C71A-4F75-89C0-737AF6EFF1C0}" destId="{14D64951-3F13-4D2D-ABC4-DC03BA318F6D}" srcOrd="0" destOrd="0" parTransId="{22A0EB0F-2BC1-45EE-8915-336D23FEA594}" sibTransId="{5E64C272-35F9-4FF7-AC21-7924475481B9}"/>
    <dgm:cxn modelId="{49C3E902-7FA9-4C42-B139-90C5C48C4D5A}" type="presOf" srcId="{F68890C3-E341-4BD3-A47E-10A4BBC735B8}" destId="{E20C76FD-E7ED-4D0A-BD96-F3D53EB31EBF}" srcOrd="0" destOrd="0" presId="urn:microsoft.com/office/officeart/2005/8/layout/cycle8"/>
    <dgm:cxn modelId="{A9538A27-6FBB-481A-9225-7EE94405A7A1}" srcId="{F8FA91F5-C71A-4F75-89C0-737AF6EFF1C0}" destId="{C0B60499-18EA-46FE-9B5E-0B9286C743F2}" srcOrd="1" destOrd="0" parTransId="{E6EFF772-EE55-46A8-95B4-4E9B7F4CBF2B}" sibTransId="{9CB31AFD-8C0A-48A1-97F9-0BC60437454A}"/>
    <dgm:cxn modelId="{C3B5E8D8-78A7-4136-A8B2-F65BC90F2657}" type="presOf" srcId="{F68890C3-E341-4BD3-A47E-10A4BBC735B8}" destId="{D533EC78-89E6-4553-B657-8EF698AC6FD4}" srcOrd="1" destOrd="0" presId="urn:microsoft.com/office/officeart/2005/8/layout/cycle8"/>
    <dgm:cxn modelId="{155DC204-0D2E-4FBC-98E9-2F0BCFF429F8}" type="presOf" srcId="{14D64951-3F13-4D2D-ABC4-DC03BA318F6D}" destId="{3E8F2637-E3A8-44EB-B424-450E9DF1E9B2}" srcOrd="0" destOrd="0" presId="urn:microsoft.com/office/officeart/2005/8/layout/cycle8"/>
    <dgm:cxn modelId="{F121266A-6F85-4F86-9F8A-8663ECE548F1}" type="presOf" srcId="{F8FA91F5-C71A-4F75-89C0-737AF6EFF1C0}" destId="{4261B52D-D979-4415-9EB3-334D7CC169C7}" srcOrd="0" destOrd="0" presId="urn:microsoft.com/office/officeart/2005/8/layout/cycle8"/>
    <dgm:cxn modelId="{D9DDC19A-ADD3-4753-8280-BC887F81997B}" type="presParOf" srcId="{4261B52D-D979-4415-9EB3-334D7CC169C7}" destId="{3E8F2637-E3A8-44EB-B424-450E9DF1E9B2}" srcOrd="0" destOrd="0" presId="urn:microsoft.com/office/officeart/2005/8/layout/cycle8"/>
    <dgm:cxn modelId="{E38798C8-BE0C-4A5F-9A46-6C55F87A4E94}" type="presParOf" srcId="{4261B52D-D979-4415-9EB3-334D7CC169C7}" destId="{AFAF9CFA-C932-42B4-9498-EF853B61BA31}" srcOrd="1" destOrd="0" presId="urn:microsoft.com/office/officeart/2005/8/layout/cycle8"/>
    <dgm:cxn modelId="{07AA065F-93A4-4364-9DD4-1460DFE6B529}" type="presParOf" srcId="{4261B52D-D979-4415-9EB3-334D7CC169C7}" destId="{74295C2D-2DAB-47A5-B56B-AB7EC8808991}" srcOrd="2" destOrd="0" presId="urn:microsoft.com/office/officeart/2005/8/layout/cycle8"/>
    <dgm:cxn modelId="{F38DD464-767F-400E-AB39-53071D52AA3F}" type="presParOf" srcId="{4261B52D-D979-4415-9EB3-334D7CC169C7}" destId="{932F84C0-2AF8-497C-BD4B-9F492B20C6A9}" srcOrd="3" destOrd="0" presId="urn:microsoft.com/office/officeart/2005/8/layout/cycle8"/>
    <dgm:cxn modelId="{15A9F122-9270-4E07-B71F-F097A11BA193}" type="presParOf" srcId="{4261B52D-D979-4415-9EB3-334D7CC169C7}" destId="{4D782A10-FFCE-4054-ABC5-7A9191F80C37}" srcOrd="4" destOrd="0" presId="urn:microsoft.com/office/officeart/2005/8/layout/cycle8"/>
    <dgm:cxn modelId="{5C4CC5A5-4A92-49CA-8BD1-0D5E4103B43C}" type="presParOf" srcId="{4261B52D-D979-4415-9EB3-334D7CC169C7}" destId="{9098BC88-CCD9-49F2-8B55-8A904FBE9594}" srcOrd="5" destOrd="0" presId="urn:microsoft.com/office/officeart/2005/8/layout/cycle8"/>
    <dgm:cxn modelId="{A795E979-C9A3-4A46-8FB8-36293F3E4072}" type="presParOf" srcId="{4261B52D-D979-4415-9EB3-334D7CC169C7}" destId="{C04CC829-FD5D-40FE-AC65-B8D4B63B28AB}" srcOrd="6" destOrd="0" presId="urn:microsoft.com/office/officeart/2005/8/layout/cycle8"/>
    <dgm:cxn modelId="{66BBAD9D-4461-4784-BBE6-DF77D8E2B944}" type="presParOf" srcId="{4261B52D-D979-4415-9EB3-334D7CC169C7}" destId="{7ACACBA7-10CD-483A-A5E3-5E0868F9CA6E}" srcOrd="7" destOrd="0" presId="urn:microsoft.com/office/officeart/2005/8/layout/cycle8"/>
    <dgm:cxn modelId="{1C09BA34-BD20-45B5-A11A-BDE22AD5CDE1}" type="presParOf" srcId="{4261B52D-D979-4415-9EB3-334D7CC169C7}" destId="{E20C76FD-E7ED-4D0A-BD96-F3D53EB31EBF}" srcOrd="8" destOrd="0" presId="urn:microsoft.com/office/officeart/2005/8/layout/cycle8"/>
    <dgm:cxn modelId="{A70A0468-EF58-488A-BC49-3D21EB4BE9EF}" type="presParOf" srcId="{4261B52D-D979-4415-9EB3-334D7CC169C7}" destId="{D53417E5-315A-495A-9F8E-008A34B72EFB}" srcOrd="9" destOrd="0" presId="urn:microsoft.com/office/officeart/2005/8/layout/cycle8"/>
    <dgm:cxn modelId="{CAD5074F-B1A9-4507-84A4-C5C19149D055}" type="presParOf" srcId="{4261B52D-D979-4415-9EB3-334D7CC169C7}" destId="{281142AE-AF97-4C29-BB82-5DE830199722}" srcOrd="10" destOrd="0" presId="urn:microsoft.com/office/officeart/2005/8/layout/cycle8"/>
    <dgm:cxn modelId="{3736B2F9-0B8B-452D-8795-8B92359E0C3E}" type="presParOf" srcId="{4261B52D-D979-4415-9EB3-334D7CC169C7}" destId="{D533EC78-89E6-4553-B657-8EF698AC6FD4}" srcOrd="11" destOrd="0" presId="urn:microsoft.com/office/officeart/2005/8/layout/cycle8"/>
    <dgm:cxn modelId="{3040EFDA-CC78-4B57-A9F5-3ED09A0B8A08}" type="presParOf" srcId="{4261B52D-D979-4415-9EB3-334D7CC169C7}" destId="{FAE83A11-DD01-417C-8AB8-27B8E6BE3432}" srcOrd="12" destOrd="0" presId="urn:microsoft.com/office/officeart/2005/8/layout/cycle8"/>
    <dgm:cxn modelId="{04AD8C76-A578-4F5F-851E-E392E1B6DFEC}" type="presParOf" srcId="{4261B52D-D979-4415-9EB3-334D7CC169C7}" destId="{AB536E48-C112-4663-A353-5A2CECEAA594}" srcOrd="13" destOrd="0" presId="urn:microsoft.com/office/officeart/2005/8/layout/cycle8"/>
    <dgm:cxn modelId="{C49CAE5C-9089-414C-ACD6-97FC84CE22B3}" type="presParOf" srcId="{4261B52D-D979-4415-9EB3-334D7CC169C7}" destId="{FDA28ACD-BA24-452E-AFEF-8A5E5310F7C7}"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64F3DD-8DBB-473D-A108-9C19108B239F}" type="doc">
      <dgm:prSet loTypeId="urn:microsoft.com/office/officeart/2005/8/layout/target3" loCatId="list" qsTypeId="urn:microsoft.com/office/officeart/2005/8/quickstyle/simple4" qsCatId="simple" csTypeId="urn:microsoft.com/office/officeart/2005/8/colors/colorful4" csCatId="colorful" phldr="1"/>
      <dgm:spPr/>
      <dgm:t>
        <a:bodyPr/>
        <a:lstStyle/>
        <a:p>
          <a:endParaRPr lang="es-PE"/>
        </a:p>
      </dgm:t>
    </dgm:pt>
    <dgm:pt modelId="{BD0ACF88-A1E7-47DE-A23A-9008B6E5F5A7}">
      <dgm:prSet phldrT="[Texto]" custT="1"/>
      <dgm:spPr/>
      <dgm:t>
        <a:bodyPr/>
        <a:lstStyle/>
        <a:p>
          <a:pPr algn="just"/>
          <a:r>
            <a:rPr lang="es-PE" sz="1600" dirty="0">
              <a:latin typeface="Franklin Gothic Medium" panose="020B0603020102020204" pitchFamily="34" charset="0"/>
              <a:cs typeface="Arial" panose="020B0604020202020204" pitchFamily="34" charset="0"/>
            </a:rPr>
            <a:t>Determinar la relación que existe entre la motivación laboral y los estilos de liderazgo que presentan los colaboradores profesionales y técnicos de los Establecimientos de Salud de la Provincia de Bongará - 2016.</a:t>
          </a:r>
        </a:p>
      </dgm:t>
    </dgm:pt>
    <dgm:pt modelId="{B63C9013-C518-4B80-91CF-0DB87B7E5527}" type="parTrans" cxnId="{ABF826CB-23CC-4C3A-933C-048764178266}">
      <dgm:prSet/>
      <dgm:spPr/>
      <dgm:t>
        <a:bodyPr/>
        <a:lstStyle/>
        <a:p>
          <a:endParaRPr lang="es-PE"/>
        </a:p>
      </dgm:t>
    </dgm:pt>
    <dgm:pt modelId="{0BB9F946-B252-4D40-8974-28B28630ABB2}" type="sibTrans" cxnId="{ABF826CB-23CC-4C3A-933C-048764178266}">
      <dgm:prSet/>
      <dgm:spPr/>
      <dgm:t>
        <a:bodyPr/>
        <a:lstStyle/>
        <a:p>
          <a:endParaRPr lang="es-PE"/>
        </a:p>
      </dgm:t>
    </dgm:pt>
    <dgm:pt modelId="{195F2E25-AD55-442D-B392-EA3E8683DFAE}">
      <dgm:prSet phldrT="[Texto]" custT="1"/>
      <dgm:spPr/>
      <dgm:t>
        <a:bodyPr/>
        <a:lstStyle/>
        <a:p>
          <a:pPr algn="ctr"/>
          <a:r>
            <a:rPr lang="es-PE" sz="2000" b="1" dirty="0">
              <a:latin typeface="Arial" panose="020B0604020202020204" pitchFamily="34" charset="0"/>
              <a:cs typeface="Arial" panose="020B0604020202020204" pitchFamily="34" charset="0"/>
            </a:rPr>
            <a:t>OBJETIVOS </a:t>
          </a:r>
        </a:p>
        <a:p>
          <a:pPr algn="ctr"/>
          <a:r>
            <a:rPr lang="es-PE" sz="2000" b="1" dirty="0">
              <a:latin typeface="Arial" panose="020B0604020202020204" pitchFamily="34" charset="0"/>
              <a:cs typeface="Arial" panose="020B0604020202020204" pitchFamily="34" charset="0"/>
            </a:rPr>
            <a:t>ESPECIFICOS</a:t>
          </a:r>
        </a:p>
      </dgm:t>
    </dgm:pt>
    <dgm:pt modelId="{323A7CC9-E4EC-4C7B-A59F-7C5E2F409748}" type="parTrans" cxnId="{BDE2FDA1-8673-4313-922A-DEAC4BC75621}">
      <dgm:prSet/>
      <dgm:spPr/>
      <dgm:t>
        <a:bodyPr/>
        <a:lstStyle/>
        <a:p>
          <a:endParaRPr lang="es-PE"/>
        </a:p>
      </dgm:t>
    </dgm:pt>
    <dgm:pt modelId="{995AE7CF-C5E8-478C-88CE-FC03A7F6343C}" type="sibTrans" cxnId="{BDE2FDA1-8673-4313-922A-DEAC4BC75621}">
      <dgm:prSet/>
      <dgm:spPr/>
      <dgm:t>
        <a:bodyPr/>
        <a:lstStyle/>
        <a:p>
          <a:endParaRPr lang="es-PE"/>
        </a:p>
      </dgm:t>
    </dgm:pt>
    <dgm:pt modelId="{288BA7A2-A885-41D5-B1FE-F82C42CFA423}">
      <dgm:prSet phldrT="[Texto]" custT="1"/>
      <dgm:spPr/>
      <dgm:t>
        <a:bodyPr/>
        <a:lstStyle/>
        <a:p>
          <a:pPr marL="90488" indent="-90488" algn="just">
            <a:buFont typeface="Arial" panose="020B0604020202020204" pitchFamily="34" charset="0"/>
            <a:buChar char="•"/>
          </a:pPr>
          <a:r>
            <a:rPr lang="es-PE" sz="1600" dirty="0">
              <a:latin typeface="Franklin Gothic Medium" panose="020B0603020102020204" pitchFamily="34" charset="0"/>
            </a:rPr>
            <a:t>Establecer la Motivación laboral que perciben los colaboradores profesionales y técnicos de los Establecimientos de Salud de la Provincia de Bongará.</a:t>
          </a:r>
        </a:p>
      </dgm:t>
    </dgm:pt>
    <dgm:pt modelId="{0819EA2F-1B39-4084-9B38-D6D2E3846BFF}" type="parTrans" cxnId="{C2A77C50-AA4C-40AE-9169-4C4E92448749}">
      <dgm:prSet/>
      <dgm:spPr/>
      <dgm:t>
        <a:bodyPr/>
        <a:lstStyle/>
        <a:p>
          <a:endParaRPr lang="es-PE"/>
        </a:p>
      </dgm:t>
    </dgm:pt>
    <dgm:pt modelId="{B92AD9CC-589E-46C1-8BCC-44B3D53F0DDB}" type="sibTrans" cxnId="{C2A77C50-AA4C-40AE-9169-4C4E92448749}">
      <dgm:prSet/>
      <dgm:spPr/>
      <dgm:t>
        <a:bodyPr/>
        <a:lstStyle/>
        <a:p>
          <a:endParaRPr lang="es-PE"/>
        </a:p>
      </dgm:t>
    </dgm:pt>
    <dgm:pt modelId="{E3644808-7B66-4C12-8E49-17B10EEDA715}">
      <dgm:prSet phldrT="[Texto]" custT="1"/>
      <dgm:spPr/>
      <dgm:t>
        <a:bodyPr/>
        <a:lstStyle/>
        <a:p>
          <a:r>
            <a:rPr lang="es-PE" sz="2000" b="1" dirty="0">
              <a:latin typeface="Arial" panose="020B0604020202020204" pitchFamily="34" charset="0"/>
              <a:cs typeface="Arial" panose="020B0604020202020204" pitchFamily="34" charset="0"/>
            </a:rPr>
            <a:t>OBJETIVO </a:t>
          </a:r>
        </a:p>
        <a:p>
          <a:r>
            <a:rPr lang="es-PE" sz="2000" b="1" dirty="0">
              <a:latin typeface="Arial" panose="020B0604020202020204" pitchFamily="34" charset="0"/>
              <a:cs typeface="Arial" panose="020B0604020202020204" pitchFamily="34" charset="0"/>
            </a:rPr>
            <a:t>GENERAL</a:t>
          </a:r>
        </a:p>
      </dgm:t>
    </dgm:pt>
    <dgm:pt modelId="{55EC8774-0911-400A-96E1-164A018BB050}" type="sibTrans" cxnId="{6B507BB4-C23A-4AEF-9ECF-DE011E3A45BE}">
      <dgm:prSet/>
      <dgm:spPr/>
      <dgm:t>
        <a:bodyPr/>
        <a:lstStyle/>
        <a:p>
          <a:endParaRPr lang="es-PE"/>
        </a:p>
      </dgm:t>
    </dgm:pt>
    <dgm:pt modelId="{F33F465E-2D11-49D7-9B95-15AB5544F2C7}" type="parTrans" cxnId="{6B507BB4-C23A-4AEF-9ECF-DE011E3A45BE}">
      <dgm:prSet/>
      <dgm:spPr/>
      <dgm:t>
        <a:bodyPr/>
        <a:lstStyle/>
        <a:p>
          <a:endParaRPr lang="es-PE"/>
        </a:p>
      </dgm:t>
    </dgm:pt>
    <dgm:pt modelId="{7C905FAB-ED0B-4853-ADF3-1E34089121C3}">
      <dgm:prSet custT="1"/>
      <dgm:spPr/>
      <dgm:t>
        <a:bodyPr/>
        <a:lstStyle/>
        <a:p>
          <a:pPr marL="171450" indent="0" algn="l"/>
          <a:endParaRPr lang="es-PE" sz="1100" dirty="0"/>
        </a:p>
      </dgm:t>
    </dgm:pt>
    <dgm:pt modelId="{0302850F-DB2B-4039-B786-08BE7031F082}" type="parTrans" cxnId="{069D5F89-AE68-4A32-8D4C-C390F6B56A40}">
      <dgm:prSet/>
      <dgm:spPr/>
      <dgm:t>
        <a:bodyPr/>
        <a:lstStyle/>
        <a:p>
          <a:endParaRPr lang="es-PE"/>
        </a:p>
      </dgm:t>
    </dgm:pt>
    <dgm:pt modelId="{79F5F42C-F205-4900-9945-7FEB0CEFD6B2}" type="sibTrans" cxnId="{069D5F89-AE68-4A32-8D4C-C390F6B56A40}">
      <dgm:prSet/>
      <dgm:spPr/>
      <dgm:t>
        <a:bodyPr/>
        <a:lstStyle/>
        <a:p>
          <a:endParaRPr lang="es-PE"/>
        </a:p>
      </dgm:t>
    </dgm:pt>
    <dgm:pt modelId="{96E58581-758E-4B2B-9669-2BDDF3D7AAC3}">
      <dgm:prSet custT="1"/>
      <dgm:spPr/>
      <dgm:t>
        <a:bodyPr/>
        <a:lstStyle/>
        <a:p>
          <a:pPr marL="90488" indent="-90488" algn="just">
            <a:buFont typeface="Arial" panose="020B0604020202020204" pitchFamily="34" charset="0"/>
            <a:buChar char="•"/>
          </a:pPr>
          <a:r>
            <a:rPr lang="es-PE" sz="1600" dirty="0">
              <a:latin typeface="Franklin Gothic Medium" panose="020B0603020102020204" pitchFamily="34" charset="0"/>
            </a:rPr>
            <a:t>Evaluar la relación entre la motivación laboral y los estilos de liderazgo que presentan los colaboradores profesionales y técnicos de los Establecimientos de Salud de la Provincia de Bongará</a:t>
          </a:r>
        </a:p>
      </dgm:t>
    </dgm:pt>
    <dgm:pt modelId="{C288B9C9-A850-4535-8422-99A523A7D801}" type="parTrans" cxnId="{81F5621B-232F-400D-96C0-6928836D77A0}">
      <dgm:prSet/>
      <dgm:spPr/>
      <dgm:t>
        <a:bodyPr/>
        <a:lstStyle/>
        <a:p>
          <a:endParaRPr lang="es-PE"/>
        </a:p>
      </dgm:t>
    </dgm:pt>
    <dgm:pt modelId="{9235EC88-187B-418F-8214-8398C19B2F06}" type="sibTrans" cxnId="{81F5621B-232F-400D-96C0-6928836D77A0}">
      <dgm:prSet/>
      <dgm:spPr/>
      <dgm:t>
        <a:bodyPr/>
        <a:lstStyle/>
        <a:p>
          <a:endParaRPr lang="es-PE"/>
        </a:p>
      </dgm:t>
    </dgm:pt>
    <dgm:pt modelId="{92F59271-80B9-4B4F-8602-293BC2732F96}">
      <dgm:prSet custT="1"/>
      <dgm:spPr/>
      <dgm:t>
        <a:bodyPr/>
        <a:lstStyle/>
        <a:p>
          <a:pPr marL="90488" indent="-90488" algn="just">
            <a:buFont typeface="Arial" panose="020B0604020202020204" pitchFamily="34" charset="0"/>
            <a:buChar char="•"/>
          </a:pPr>
          <a:r>
            <a:rPr lang="es-PE" sz="1600" dirty="0">
              <a:latin typeface="Franklin Gothic Medium" panose="020B0603020102020204" pitchFamily="34" charset="0"/>
            </a:rPr>
            <a:t>Describir los estilos de liderazgo que presentan los colaboradores profesionales y técnicos de los Establecimientos de Salud de la Provincia de Bongará.</a:t>
          </a:r>
        </a:p>
      </dgm:t>
    </dgm:pt>
    <dgm:pt modelId="{99A073C2-8A67-4AFF-9D4E-430DB21EA7A1}" type="parTrans" cxnId="{B7014CA9-C453-446D-A6B0-20E40EC83F33}">
      <dgm:prSet/>
      <dgm:spPr/>
      <dgm:t>
        <a:bodyPr/>
        <a:lstStyle/>
        <a:p>
          <a:endParaRPr lang="es-PE"/>
        </a:p>
      </dgm:t>
    </dgm:pt>
    <dgm:pt modelId="{F3746461-329C-4FA7-8B18-0CBCB43EEE4E}" type="sibTrans" cxnId="{B7014CA9-C453-446D-A6B0-20E40EC83F33}">
      <dgm:prSet/>
      <dgm:spPr/>
      <dgm:t>
        <a:bodyPr/>
        <a:lstStyle/>
        <a:p>
          <a:endParaRPr lang="es-PE"/>
        </a:p>
      </dgm:t>
    </dgm:pt>
    <dgm:pt modelId="{39A3BB78-15D9-4C7D-8276-EA68562357B9}" type="pres">
      <dgm:prSet presAssocID="{7C64F3DD-8DBB-473D-A108-9C19108B239F}" presName="Name0" presStyleCnt="0">
        <dgm:presLayoutVars>
          <dgm:chMax val="7"/>
          <dgm:dir/>
          <dgm:animLvl val="lvl"/>
          <dgm:resizeHandles val="exact"/>
        </dgm:presLayoutVars>
      </dgm:prSet>
      <dgm:spPr/>
      <dgm:t>
        <a:bodyPr/>
        <a:lstStyle/>
        <a:p>
          <a:endParaRPr lang="es-PE"/>
        </a:p>
      </dgm:t>
    </dgm:pt>
    <dgm:pt modelId="{81C8C1AC-53BF-41C8-A184-38E2EB0B79A1}" type="pres">
      <dgm:prSet presAssocID="{E3644808-7B66-4C12-8E49-17B10EEDA715}" presName="circle1" presStyleLbl="node1" presStyleIdx="0" presStyleCnt="2" custScaleX="88998" custScaleY="88449" custLinFactNeighborX="-267" custLinFactNeighborY="767">
        <dgm:style>
          <a:lnRef idx="2">
            <a:schemeClr val="accent2">
              <a:shade val="50000"/>
            </a:schemeClr>
          </a:lnRef>
          <a:fillRef idx="1">
            <a:schemeClr val="accent2"/>
          </a:fillRef>
          <a:effectRef idx="0">
            <a:schemeClr val="accent2"/>
          </a:effectRef>
          <a:fontRef idx="minor">
            <a:schemeClr val="lt1"/>
          </a:fontRef>
        </dgm:style>
      </dgm:prSet>
      <dgm:spPr/>
    </dgm:pt>
    <dgm:pt modelId="{BFA15AE8-725D-4ACE-BE7B-E6FE3EB6EB21}" type="pres">
      <dgm:prSet presAssocID="{E3644808-7B66-4C12-8E49-17B10EEDA715}" presName="space" presStyleCnt="0"/>
      <dgm:spPr/>
    </dgm:pt>
    <dgm:pt modelId="{57107D37-373E-4401-8889-EAFFD94E89A6}" type="pres">
      <dgm:prSet presAssocID="{E3644808-7B66-4C12-8E49-17B10EEDA715}" presName="rect1" presStyleLbl="alignAcc1" presStyleIdx="0" presStyleCnt="2" custScaleX="109506" custScaleY="100000" custLinFactNeighborX="2683" custLinFactNeighborY="383"/>
      <dgm:spPr/>
      <dgm:t>
        <a:bodyPr/>
        <a:lstStyle/>
        <a:p>
          <a:endParaRPr lang="es-PE"/>
        </a:p>
      </dgm:t>
    </dgm:pt>
    <dgm:pt modelId="{4C3066AF-E625-46E4-8A71-6A99FD619A85}" type="pres">
      <dgm:prSet presAssocID="{195F2E25-AD55-442D-B392-EA3E8683DFAE}" presName="vertSpace2" presStyleLbl="node1" presStyleIdx="0" presStyleCnt="2"/>
      <dgm:spPr/>
    </dgm:pt>
    <dgm:pt modelId="{D7EBCEF1-0219-46E7-9A20-B69DDF173F12}" type="pres">
      <dgm:prSet presAssocID="{195F2E25-AD55-442D-B392-EA3E8683DFAE}" presName="circle2" presStyleLbl="node1" presStyleIdx="1" presStyleCnt="2" custScaleY="121958" custLinFactNeighborX="-19976" custLinFactNeighborY="-74">
        <dgm:style>
          <a:lnRef idx="2">
            <a:schemeClr val="accent5">
              <a:shade val="50000"/>
            </a:schemeClr>
          </a:lnRef>
          <a:fillRef idx="1">
            <a:schemeClr val="accent5"/>
          </a:fillRef>
          <a:effectRef idx="0">
            <a:schemeClr val="accent5"/>
          </a:effectRef>
          <a:fontRef idx="minor">
            <a:schemeClr val="lt1"/>
          </a:fontRef>
        </dgm:style>
      </dgm:prSet>
      <dgm:spPr/>
    </dgm:pt>
    <dgm:pt modelId="{7E75BD0D-47C2-4314-B95E-D7E082FBC7D0}" type="pres">
      <dgm:prSet presAssocID="{195F2E25-AD55-442D-B392-EA3E8683DFAE}" presName="rect2" presStyleLbl="alignAcc1" presStyleIdx="1" presStyleCnt="2" custScaleX="108896" custScaleY="124276" custLinFactNeighborX="-3468" custLinFactNeighborY="-3273"/>
      <dgm:spPr/>
      <dgm:t>
        <a:bodyPr/>
        <a:lstStyle/>
        <a:p>
          <a:endParaRPr lang="es-PE"/>
        </a:p>
      </dgm:t>
    </dgm:pt>
    <dgm:pt modelId="{8F2FD0A3-0F11-4948-84C6-599B443C960E}" type="pres">
      <dgm:prSet presAssocID="{E3644808-7B66-4C12-8E49-17B10EEDA715}" presName="rect1ParTx" presStyleLbl="alignAcc1" presStyleIdx="1" presStyleCnt="2">
        <dgm:presLayoutVars>
          <dgm:chMax val="1"/>
          <dgm:bulletEnabled val="1"/>
        </dgm:presLayoutVars>
      </dgm:prSet>
      <dgm:spPr/>
      <dgm:t>
        <a:bodyPr/>
        <a:lstStyle/>
        <a:p>
          <a:endParaRPr lang="es-PE"/>
        </a:p>
      </dgm:t>
    </dgm:pt>
    <dgm:pt modelId="{303463BE-DA34-4218-840A-1E4504AC8D39}" type="pres">
      <dgm:prSet presAssocID="{E3644808-7B66-4C12-8E49-17B10EEDA715}" presName="rect1ChTx" presStyleLbl="alignAcc1" presStyleIdx="1" presStyleCnt="2" custScaleX="131255" custLinFactNeighborX="-21791" custLinFactNeighborY="-1744">
        <dgm:presLayoutVars>
          <dgm:bulletEnabled val="1"/>
        </dgm:presLayoutVars>
      </dgm:prSet>
      <dgm:spPr/>
      <dgm:t>
        <a:bodyPr/>
        <a:lstStyle/>
        <a:p>
          <a:endParaRPr lang="es-PE"/>
        </a:p>
      </dgm:t>
    </dgm:pt>
    <dgm:pt modelId="{BB13899D-C90F-4DCF-8280-C4AC6E5C9FAD}" type="pres">
      <dgm:prSet presAssocID="{195F2E25-AD55-442D-B392-EA3E8683DFAE}" presName="rect2ParTx" presStyleLbl="alignAcc1" presStyleIdx="1" presStyleCnt="2">
        <dgm:presLayoutVars>
          <dgm:chMax val="1"/>
          <dgm:bulletEnabled val="1"/>
        </dgm:presLayoutVars>
      </dgm:prSet>
      <dgm:spPr/>
      <dgm:t>
        <a:bodyPr/>
        <a:lstStyle/>
        <a:p>
          <a:endParaRPr lang="es-PE"/>
        </a:p>
      </dgm:t>
    </dgm:pt>
    <dgm:pt modelId="{4E4BA573-7A56-4CD2-BB78-9429D4D21D65}" type="pres">
      <dgm:prSet presAssocID="{195F2E25-AD55-442D-B392-EA3E8683DFAE}" presName="rect2ChTx" presStyleLbl="alignAcc1" presStyleIdx="1" presStyleCnt="2" custScaleX="144941" custScaleY="119836" custLinFactNeighborX="-15271" custLinFactNeighborY="4307">
        <dgm:presLayoutVars>
          <dgm:bulletEnabled val="1"/>
        </dgm:presLayoutVars>
      </dgm:prSet>
      <dgm:spPr/>
      <dgm:t>
        <a:bodyPr/>
        <a:lstStyle/>
        <a:p>
          <a:endParaRPr lang="es-PE"/>
        </a:p>
      </dgm:t>
    </dgm:pt>
  </dgm:ptLst>
  <dgm:cxnLst>
    <dgm:cxn modelId="{6B507BB4-C23A-4AEF-9ECF-DE011E3A45BE}" srcId="{7C64F3DD-8DBB-473D-A108-9C19108B239F}" destId="{E3644808-7B66-4C12-8E49-17B10EEDA715}" srcOrd="0" destOrd="0" parTransId="{F33F465E-2D11-49D7-9B95-15AB5544F2C7}" sibTransId="{55EC8774-0911-400A-96E1-164A018BB050}"/>
    <dgm:cxn modelId="{70160685-6D06-4F4E-A281-3505C71C0652}" type="presOf" srcId="{E3644808-7B66-4C12-8E49-17B10EEDA715}" destId="{8F2FD0A3-0F11-4948-84C6-599B443C960E}" srcOrd="1" destOrd="0" presId="urn:microsoft.com/office/officeart/2005/8/layout/target3"/>
    <dgm:cxn modelId="{ABF826CB-23CC-4C3A-933C-048764178266}" srcId="{E3644808-7B66-4C12-8E49-17B10EEDA715}" destId="{BD0ACF88-A1E7-47DE-A23A-9008B6E5F5A7}" srcOrd="0" destOrd="0" parTransId="{B63C9013-C518-4B80-91CF-0DB87B7E5527}" sibTransId="{0BB9F946-B252-4D40-8974-28B28630ABB2}"/>
    <dgm:cxn modelId="{8C9306D3-6F59-4F7E-AA65-81709A598FC9}" type="presOf" srcId="{195F2E25-AD55-442D-B392-EA3E8683DFAE}" destId="{7E75BD0D-47C2-4314-B95E-D7E082FBC7D0}" srcOrd="0" destOrd="0" presId="urn:microsoft.com/office/officeart/2005/8/layout/target3"/>
    <dgm:cxn modelId="{069D5F89-AE68-4A32-8D4C-C390F6B56A40}" srcId="{195F2E25-AD55-442D-B392-EA3E8683DFAE}" destId="{7C905FAB-ED0B-4853-ADF3-1E34089121C3}" srcOrd="3" destOrd="0" parTransId="{0302850F-DB2B-4039-B786-08BE7031F082}" sibTransId="{79F5F42C-F205-4900-9945-7FEB0CEFD6B2}"/>
    <dgm:cxn modelId="{BDDF1CDE-C67A-49A2-A007-1D804696BA6E}" type="presOf" srcId="{92F59271-80B9-4B4F-8602-293BC2732F96}" destId="{4E4BA573-7A56-4CD2-BB78-9429D4D21D65}" srcOrd="0" destOrd="1" presId="urn:microsoft.com/office/officeart/2005/8/layout/target3"/>
    <dgm:cxn modelId="{B7014CA9-C453-446D-A6B0-20E40EC83F33}" srcId="{195F2E25-AD55-442D-B392-EA3E8683DFAE}" destId="{92F59271-80B9-4B4F-8602-293BC2732F96}" srcOrd="1" destOrd="0" parTransId="{99A073C2-8A67-4AFF-9D4E-430DB21EA7A1}" sibTransId="{F3746461-329C-4FA7-8B18-0CBCB43EEE4E}"/>
    <dgm:cxn modelId="{C2A77C50-AA4C-40AE-9169-4C4E92448749}" srcId="{195F2E25-AD55-442D-B392-EA3E8683DFAE}" destId="{288BA7A2-A885-41D5-B1FE-F82C42CFA423}" srcOrd="0" destOrd="0" parTransId="{0819EA2F-1B39-4084-9B38-D6D2E3846BFF}" sibTransId="{B92AD9CC-589E-46C1-8BCC-44B3D53F0DDB}"/>
    <dgm:cxn modelId="{7028811C-44CC-4DAB-A558-148104535658}" type="presOf" srcId="{288BA7A2-A885-41D5-B1FE-F82C42CFA423}" destId="{4E4BA573-7A56-4CD2-BB78-9429D4D21D65}" srcOrd="0" destOrd="0" presId="urn:microsoft.com/office/officeart/2005/8/layout/target3"/>
    <dgm:cxn modelId="{32FA4EE0-8E26-4737-BEA6-46A5E3373CE3}" type="presOf" srcId="{195F2E25-AD55-442D-B392-EA3E8683DFAE}" destId="{BB13899D-C90F-4DCF-8280-C4AC6E5C9FAD}" srcOrd="1" destOrd="0" presId="urn:microsoft.com/office/officeart/2005/8/layout/target3"/>
    <dgm:cxn modelId="{6DA2AA20-C4D7-4386-96D2-576808C71344}" type="presOf" srcId="{7C905FAB-ED0B-4853-ADF3-1E34089121C3}" destId="{4E4BA573-7A56-4CD2-BB78-9429D4D21D65}" srcOrd="0" destOrd="3" presId="urn:microsoft.com/office/officeart/2005/8/layout/target3"/>
    <dgm:cxn modelId="{70D0D45B-632C-4046-8D34-36949FCA91BE}" type="presOf" srcId="{E3644808-7B66-4C12-8E49-17B10EEDA715}" destId="{57107D37-373E-4401-8889-EAFFD94E89A6}" srcOrd="0" destOrd="0" presId="urn:microsoft.com/office/officeart/2005/8/layout/target3"/>
    <dgm:cxn modelId="{DAEE7068-48AE-4BA5-AF6C-FF5A5E202299}" type="presOf" srcId="{96E58581-758E-4B2B-9669-2BDDF3D7AAC3}" destId="{4E4BA573-7A56-4CD2-BB78-9429D4D21D65}" srcOrd="0" destOrd="2" presId="urn:microsoft.com/office/officeart/2005/8/layout/target3"/>
    <dgm:cxn modelId="{C72B9BD9-7515-41D1-A8AE-1E981575EB86}" type="presOf" srcId="{7C64F3DD-8DBB-473D-A108-9C19108B239F}" destId="{39A3BB78-15D9-4C7D-8276-EA68562357B9}" srcOrd="0" destOrd="0" presId="urn:microsoft.com/office/officeart/2005/8/layout/target3"/>
    <dgm:cxn modelId="{BDE2FDA1-8673-4313-922A-DEAC4BC75621}" srcId="{7C64F3DD-8DBB-473D-A108-9C19108B239F}" destId="{195F2E25-AD55-442D-B392-EA3E8683DFAE}" srcOrd="1" destOrd="0" parTransId="{323A7CC9-E4EC-4C7B-A59F-7C5E2F409748}" sibTransId="{995AE7CF-C5E8-478C-88CE-FC03A7F6343C}"/>
    <dgm:cxn modelId="{81F5621B-232F-400D-96C0-6928836D77A0}" srcId="{195F2E25-AD55-442D-B392-EA3E8683DFAE}" destId="{96E58581-758E-4B2B-9669-2BDDF3D7AAC3}" srcOrd="2" destOrd="0" parTransId="{C288B9C9-A850-4535-8422-99A523A7D801}" sibTransId="{9235EC88-187B-418F-8214-8398C19B2F06}"/>
    <dgm:cxn modelId="{EAC988D8-7F99-436A-A062-56E4B200E478}" type="presOf" srcId="{BD0ACF88-A1E7-47DE-A23A-9008B6E5F5A7}" destId="{303463BE-DA34-4218-840A-1E4504AC8D39}" srcOrd="0" destOrd="0" presId="urn:microsoft.com/office/officeart/2005/8/layout/target3"/>
    <dgm:cxn modelId="{CA9735A4-3855-4592-82D8-4FDB17B7BF6C}" type="presParOf" srcId="{39A3BB78-15D9-4C7D-8276-EA68562357B9}" destId="{81C8C1AC-53BF-41C8-A184-38E2EB0B79A1}" srcOrd="0" destOrd="0" presId="urn:microsoft.com/office/officeart/2005/8/layout/target3"/>
    <dgm:cxn modelId="{7F73FFCA-4AF8-4649-ABD7-29C312C0BA32}" type="presParOf" srcId="{39A3BB78-15D9-4C7D-8276-EA68562357B9}" destId="{BFA15AE8-725D-4ACE-BE7B-E6FE3EB6EB21}" srcOrd="1" destOrd="0" presId="urn:microsoft.com/office/officeart/2005/8/layout/target3"/>
    <dgm:cxn modelId="{8C9FA31B-07FD-404A-BBC9-0044E53741D7}" type="presParOf" srcId="{39A3BB78-15D9-4C7D-8276-EA68562357B9}" destId="{57107D37-373E-4401-8889-EAFFD94E89A6}" srcOrd="2" destOrd="0" presId="urn:microsoft.com/office/officeart/2005/8/layout/target3"/>
    <dgm:cxn modelId="{3E669493-0E7B-4CCB-9EC1-AB9931B45F74}" type="presParOf" srcId="{39A3BB78-15D9-4C7D-8276-EA68562357B9}" destId="{4C3066AF-E625-46E4-8A71-6A99FD619A85}" srcOrd="3" destOrd="0" presId="urn:microsoft.com/office/officeart/2005/8/layout/target3"/>
    <dgm:cxn modelId="{88CB5B7F-C65C-49A6-93A3-C6A91BB3AAAB}" type="presParOf" srcId="{39A3BB78-15D9-4C7D-8276-EA68562357B9}" destId="{D7EBCEF1-0219-46E7-9A20-B69DDF173F12}" srcOrd="4" destOrd="0" presId="urn:microsoft.com/office/officeart/2005/8/layout/target3"/>
    <dgm:cxn modelId="{ED66C123-2EDD-414A-B985-9B634E97C084}" type="presParOf" srcId="{39A3BB78-15D9-4C7D-8276-EA68562357B9}" destId="{7E75BD0D-47C2-4314-B95E-D7E082FBC7D0}" srcOrd="5" destOrd="0" presId="urn:microsoft.com/office/officeart/2005/8/layout/target3"/>
    <dgm:cxn modelId="{6FA2DA0A-98C9-4F1B-A222-F4D83D77AADD}" type="presParOf" srcId="{39A3BB78-15D9-4C7D-8276-EA68562357B9}" destId="{8F2FD0A3-0F11-4948-84C6-599B443C960E}" srcOrd="6" destOrd="0" presId="urn:microsoft.com/office/officeart/2005/8/layout/target3"/>
    <dgm:cxn modelId="{51458591-58D9-413D-BF86-445ECE11CB0F}" type="presParOf" srcId="{39A3BB78-15D9-4C7D-8276-EA68562357B9}" destId="{303463BE-DA34-4218-840A-1E4504AC8D39}" srcOrd="7" destOrd="0" presId="urn:microsoft.com/office/officeart/2005/8/layout/target3"/>
    <dgm:cxn modelId="{C7C61784-FC18-4976-9681-A91E35A5CEA9}" type="presParOf" srcId="{39A3BB78-15D9-4C7D-8276-EA68562357B9}" destId="{BB13899D-C90F-4DCF-8280-C4AC6E5C9FAD}" srcOrd="8" destOrd="0" presId="urn:microsoft.com/office/officeart/2005/8/layout/target3"/>
    <dgm:cxn modelId="{F1ECC72A-6306-4236-A8B0-BEA3A7B89A19}" type="presParOf" srcId="{39A3BB78-15D9-4C7D-8276-EA68562357B9}" destId="{4E4BA573-7A56-4CD2-BB78-9429D4D21D65}" srcOrd="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C22636-B0BE-42DE-AF7A-9B05038DFBC6}" type="doc">
      <dgm:prSet loTypeId="urn:microsoft.com/office/officeart/2005/8/layout/vList6" loCatId="list" qsTypeId="urn:microsoft.com/office/officeart/2005/8/quickstyle/3d1" qsCatId="3D" csTypeId="urn:microsoft.com/office/officeart/2005/8/colors/accent2_2" csCatId="accent2" phldr="1"/>
      <dgm:spPr/>
      <dgm:t>
        <a:bodyPr/>
        <a:lstStyle/>
        <a:p>
          <a:endParaRPr lang="es-PE"/>
        </a:p>
      </dgm:t>
    </dgm:pt>
    <dgm:pt modelId="{D0662B2A-4604-43F3-9338-AEB00A908DE7}">
      <dgm:prSet phldrT="[Texto]"/>
      <dgm:spPr/>
      <dgm:t>
        <a:bodyPr/>
        <a:lstStyle/>
        <a:p>
          <a:pPr algn="ctr"/>
          <a:r>
            <a:rPr lang="es-ES" dirty="0" smtClean="0"/>
            <a:t>Piqueras (2014)</a:t>
          </a:r>
          <a:endParaRPr lang="es-PE" b="0" dirty="0">
            <a:latin typeface="Franklin Gothic Medium" panose="020B0603020102020204" pitchFamily="34" charset="0"/>
          </a:endParaRPr>
        </a:p>
      </dgm:t>
    </dgm:pt>
    <dgm:pt modelId="{37F8724B-0843-449E-AFFF-3D8A26C277A4}" type="sibTrans" cxnId="{05EBECAC-3CE2-44AE-9D85-1BAF71302879}">
      <dgm:prSet/>
      <dgm:spPr/>
      <dgm:t>
        <a:bodyPr/>
        <a:lstStyle/>
        <a:p>
          <a:endParaRPr lang="es-ES"/>
        </a:p>
      </dgm:t>
    </dgm:pt>
    <dgm:pt modelId="{BEDE0C42-C2AB-439F-AF2A-F9570F6207A2}" type="parTrans" cxnId="{05EBECAC-3CE2-44AE-9D85-1BAF71302879}">
      <dgm:prSet/>
      <dgm:spPr/>
      <dgm:t>
        <a:bodyPr/>
        <a:lstStyle/>
        <a:p>
          <a:endParaRPr lang="es-ES"/>
        </a:p>
      </dgm:t>
    </dgm:pt>
    <dgm:pt modelId="{CA20F523-CB81-4C36-B5D9-4242EB685302}">
      <dgm:prSet custT="1"/>
      <dgm:spPr/>
      <dgm:t>
        <a:bodyPr/>
        <a:lstStyle/>
        <a:p>
          <a:pPr algn="l"/>
          <a:endParaRPr lang="es-PE" sz="2400" dirty="0">
            <a:latin typeface="Franklin Gothic Medium" panose="020B0603020102020204" pitchFamily="34" charset="0"/>
          </a:endParaRPr>
        </a:p>
      </dgm:t>
    </dgm:pt>
    <dgm:pt modelId="{B4A47737-8980-434E-9B4A-1405652BC18F}" type="sibTrans" cxnId="{2BA541A7-BF8D-49D7-9323-9036000DD1DE}">
      <dgm:prSet/>
      <dgm:spPr/>
      <dgm:t>
        <a:bodyPr/>
        <a:lstStyle/>
        <a:p>
          <a:endParaRPr lang="es-PE"/>
        </a:p>
      </dgm:t>
    </dgm:pt>
    <dgm:pt modelId="{77AFA0B6-78CF-4DBF-BB5B-A57799B17723}" type="parTrans" cxnId="{2BA541A7-BF8D-49D7-9323-9036000DD1DE}">
      <dgm:prSet/>
      <dgm:spPr/>
      <dgm:t>
        <a:bodyPr/>
        <a:lstStyle/>
        <a:p>
          <a:endParaRPr lang="es-PE"/>
        </a:p>
      </dgm:t>
    </dgm:pt>
    <dgm:pt modelId="{CDAAD360-921B-4574-8AE1-E1990B41DE74}">
      <dgm:prSet phldrT="[Texto]" custT="1"/>
      <dgm:spPr/>
      <dgm:t>
        <a:bodyPr/>
        <a:lstStyle/>
        <a:p>
          <a:pPr algn="just"/>
          <a:r>
            <a:rPr lang="es-ES" sz="2000" dirty="0" smtClean="0"/>
            <a:t> </a:t>
          </a:r>
          <a:r>
            <a:rPr lang="es-ES" sz="2400" dirty="0" smtClean="0"/>
            <a:t>Liderazgo visionario es el que va más allá del simple liderazgo, del carisma, es aquel capaz de anticiparse a los hechos y que cuenta con la capacidad de crear y dar lugar a una visión realista e interesante del futuro que mejora el presente de la empresa.</a:t>
          </a:r>
          <a:endParaRPr lang="es-PE" sz="2400" b="0" dirty="0">
            <a:latin typeface="Arial Narrow" panose="020B0606020202030204" pitchFamily="34" charset="0"/>
            <a:cs typeface="Andalus" panose="02020603050405020304" pitchFamily="18" charset="-78"/>
          </a:endParaRPr>
        </a:p>
      </dgm:t>
    </dgm:pt>
    <dgm:pt modelId="{D8343C74-3CC1-40A8-8882-1619A10E19C2}" type="parTrans" cxnId="{8C19C668-F594-4362-9075-E23E14AD5F59}">
      <dgm:prSet/>
      <dgm:spPr/>
      <dgm:t>
        <a:bodyPr/>
        <a:lstStyle/>
        <a:p>
          <a:endParaRPr lang="es-ES"/>
        </a:p>
      </dgm:t>
    </dgm:pt>
    <dgm:pt modelId="{A32E173D-6235-48FC-80A1-720F1175E5A3}" type="sibTrans" cxnId="{8C19C668-F594-4362-9075-E23E14AD5F59}">
      <dgm:prSet/>
      <dgm:spPr/>
      <dgm:t>
        <a:bodyPr/>
        <a:lstStyle/>
        <a:p>
          <a:endParaRPr lang="es-ES"/>
        </a:p>
      </dgm:t>
    </dgm:pt>
    <dgm:pt modelId="{3FF3AEBB-5F3B-4DD7-9397-FA3F1E9B4DAB}">
      <dgm:prSet phldrT="[Texto]" custT="1"/>
      <dgm:spPr/>
      <dgm:t>
        <a:bodyPr/>
        <a:lstStyle/>
        <a:p>
          <a:pPr algn="just"/>
          <a:endParaRPr lang="es-PE" sz="1800" b="0" dirty="0">
            <a:latin typeface="Arial Narrow" panose="020B0606020202030204" pitchFamily="34" charset="0"/>
            <a:cs typeface="Andalus" panose="02020603050405020304" pitchFamily="18" charset="-78"/>
          </a:endParaRPr>
        </a:p>
      </dgm:t>
    </dgm:pt>
    <dgm:pt modelId="{0D484587-0C8E-4536-978A-F898A540687D}" type="parTrans" cxnId="{CE0E7964-2371-4F09-B0DC-A92305D7A9AB}">
      <dgm:prSet/>
      <dgm:spPr/>
      <dgm:t>
        <a:bodyPr/>
        <a:lstStyle/>
        <a:p>
          <a:endParaRPr lang="es-ES"/>
        </a:p>
      </dgm:t>
    </dgm:pt>
    <dgm:pt modelId="{0A02EB36-AFFD-40AA-AE97-5B4EAE1B675A}" type="sibTrans" cxnId="{CE0E7964-2371-4F09-B0DC-A92305D7A9AB}">
      <dgm:prSet/>
      <dgm:spPr/>
      <dgm:t>
        <a:bodyPr/>
        <a:lstStyle/>
        <a:p>
          <a:endParaRPr lang="es-ES"/>
        </a:p>
      </dgm:t>
    </dgm:pt>
    <dgm:pt modelId="{58F9AC75-415A-4001-9DBF-A5E0DD397552}" type="pres">
      <dgm:prSet presAssocID="{A6C22636-B0BE-42DE-AF7A-9B05038DFBC6}" presName="Name0" presStyleCnt="0">
        <dgm:presLayoutVars>
          <dgm:dir/>
          <dgm:animLvl val="lvl"/>
          <dgm:resizeHandles/>
        </dgm:presLayoutVars>
      </dgm:prSet>
      <dgm:spPr/>
      <dgm:t>
        <a:bodyPr/>
        <a:lstStyle/>
        <a:p>
          <a:endParaRPr lang="es-PE"/>
        </a:p>
      </dgm:t>
    </dgm:pt>
    <dgm:pt modelId="{C319A9CB-998C-4155-A23C-AA17214AE70D}" type="pres">
      <dgm:prSet presAssocID="{D0662B2A-4604-43F3-9338-AEB00A908DE7}" presName="linNode" presStyleCnt="0"/>
      <dgm:spPr/>
    </dgm:pt>
    <dgm:pt modelId="{42927D33-9B41-45F4-8898-234CBB18EA7D}" type="pres">
      <dgm:prSet presAssocID="{D0662B2A-4604-43F3-9338-AEB00A908DE7}" presName="parentShp" presStyleLbl="node1" presStyleIdx="0" presStyleCnt="1" custScaleX="56909" custScaleY="25773" custLinFactNeighborX="-510" custLinFactNeighborY="-1570">
        <dgm:presLayoutVars>
          <dgm:bulletEnabled val="1"/>
        </dgm:presLayoutVars>
      </dgm:prSet>
      <dgm:spPr/>
      <dgm:t>
        <a:bodyPr/>
        <a:lstStyle/>
        <a:p>
          <a:endParaRPr lang="es-PE"/>
        </a:p>
      </dgm:t>
    </dgm:pt>
    <dgm:pt modelId="{211BA517-F7A4-4A52-B9A2-438CDBAB4B51}" type="pres">
      <dgm:prSet presAssocID="{D0662B2A-4604-43F3-9338-AEB00A908DE7}" presName="childShp" presStyleLbl="bgAccFollowNode1" presStyleIdx="0" presStyleCnt="1" custScaleX="116257" custScaleY="123511" custLinFactNeighborX="-513" custLinFactNeighborY="-4709">
        <dgm:presLayoutVars>
          <dgm:bulletEnabled val="1"/>
        </dgm:presLayoutVars>
      </dgm:prSet>
      <dgm:spPr/>
      <dgm:t>
        <a:bodyPr/>
        <a:lstStyle/>
        <a:p>
          <a:endParaRPr lang="es-PE"/>
        </a:p>
      </dgm:t>
    </dgm:pt>
  </dgm:ptLst>
  <dgm:cxnLst>
    <dgm:cxn modelId="{7D65B501-B6AB-45F7-B888-3775A6F2578F}" type="presOf" srcId="{CDAAD360-921B-4574-8AE1-E1990B41DE74}" destId="{211BA517-F7A4-4A52-B9A2-438CDBAB4B51}" srcOrd="0" destOrd="1" presId="urn:microsoft.com/office/officeart/2005/8/layout/vList6"/>
    <dgm:cxn modelId="{05EBECAC-3CE2-44AE-9D85-1BAF71302879}" srcId="{A6C22636-B0BE-42DE-AF7A-9B05038DFBC6}" destId="{D0662B2A-4604-43F3-9338-AEB00A908DE7}" srcOrd="0" destOrd="0" parTransId="{BEDE0C42-C2AB-439F-AF2A-F9570F6207A2}" sibTransId="{37F8724B-0843-449E-AFFF-3D8A26C277A4}"/>
    <dgm:cxn modelId="{796CC1E9-39BF-4C01-8FDA-A54BEDB235D6}" type="presOf" srcId="{CA20F523-CB81-4C36-B5D9-4242EB685302}" destId="{211BA517-F7A4-4A52-B9A2-438CDBAB4B51}" srcOrd="0" destOrd="2" presId="urn:microsoft.com/office/officeart/2005/8/layout/vList6"/>
    <dgm:cxn modelId="{0DDA443F-FF1F-4862-BB23-336AF72F745E}" type="presOf" srcId="{3FF3AEBB-5F3B-4DD7-9397-FA3F1E9B4DAB}" destId="{211BA517-F7A4-4A52-B9A2-438CDBAB4B51}" srcOrd="0" destOrd="0" presId="urn:microsoft.com/office/officeart/2005/8/layout/vList6"/>
    <dgm:cxn modelId="{2BA541A7-BF8D-49D7-9323-9036000DD1DE}" srcId="{D0662B2A-4604-43F3-9338-AEB00A908DE7}" destId="{CA20F523-CB81-4C36-B5D9-4242EB685302}" srcOrd="2" destOrd="0" parTransId="{77AFA0B6-78CF-4DBF-BB5B-A57799B17723}" sibTransId="{B4A47737-8980-434E-9B4A-1405652BC18F}"/>
    <dgm:cxn modelId="{8C19C668-F594-4362-9075-E23E14AD5F59}" srcId="{D0662B2A-4604-43F3-9338-AEB00A908DE7}" destId="{CDAAD360-921B-4574-8AE1-E1990B41DE74}" srcOrd="1" destOrd="0" parTransId="{D8343C74-3CC1-40A8-8882-1619A10E19C2}" sibTransId="{A32E173D-6235-48FC-80A1-720F1175E5A3}"/>
    <dgm:cxn modelId="{CE0E7964-2371-4F09-B0DC-A92305D7A9AB}" srcId="{D0662B2A-4604-43F3-9338-AEB00A908DE7}" destId="{3FF3AEBB-5F3B-4DD7-9397-FA3F1E9B4DAB}" srcOrd="0" destOrd="0" parTransId="{0D484587-0C8E-4536-978A-F898A540687D}" sibTransId="{0A02EB36-AFFD-40AA-AE97-5B4EAE1B675A}"/>
    <dgm:cxn modelId="{44554D8D-3E26-418C-98FA-930AAEDD4FDD}" type="presOf" srcId="{A6C22636-B0BE-42DE-AF7A-9B05038DFBC6}" destId="{58F9AC75-415A-4001-9DBF-A5E0DD397552}" srcOrd="0" destOrd="0" presId="urn:microsoft.com/office/officeart/2005/8/layout/vList6"/>
    <dgm:cxn modelId="{9766EF38-D530-4678-AB10-806D13BE93CC}" type="presOf" srcId="{D0662B2A-4604-43F3-9338-AEB00A908DE7}" destId="{42927D33-9B41-45F4-8898-234CBB18EA7D}" srcOrd="0" destOrd="0" presId="urn:microsoft.com/office/officeart/2005/8/layout/vList6"/>
    <dgm:cxn modelId="{F4BA8490-E0E9-41B4-A034-8DBA5E46B4F4}" type="presParOf" srcId="{58F9AC75-415A-4001-9DBF-A5E0DD397552}" destId="{C319A9CB-998C-4155-A23C-AA17214AE70D}" srcOrd="0" destOrd="0" presId="urn:microsoft.com/office/officeart/2005/8/layout/vList6"/>
    <dgm:cxn modelId="{EFAEC482-E7B5-4FCF-B6D3-6AD88E6C7174}" type="presParOf" srcId="{C319A9CB-998C-4155-A23C-AA17214AE70D}" destId="{42927D33-9B41-45F4-8898-234CBB18EA7D}" srcOrd="0" destOrd="0" presId="urn:microsoft.com/office/officeart/2005/8/layout/vList6"/>
    <dgm:cxn modelId="{102C6B95-2853-4D30-9749-CE4D190AAF50}" type="presParOf" srcId="{C319A9CB-998C-4155-A23C-AA17214AE70D}" destId="{211BA517-F7A4-4A52-B9A2-438CDBAB4B5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64F3DD-8DBB-473D-A108-9C19108B239F}" type="doc">
      <dgm:prSet loTypeId="urn:microsoft.com/office/officeart/2005/8/layout/target3" loCatId="list" qsTypeId="urn:microsoft.com/office/officeart/2005/8/quickstyle/simple4" qsCatId="simple" csTypeId="urn:microsoft.com/office/officeart/2005/8/colors/colorful4" csCatId="colorful" phldr="1"/>
      <dgm:spPr/>
      <dgm:t>
        <a:bodyPr/>
        <a:lstStyle/>
        <a:p>
          <a:endParaRPr lang="es-PE"/>
        </a:p>
      </dgm:t>
    </dgm:pt>
    <dgm:pt modelId="{BD0ACF88-A1E7-47DE-A23A-9008B6E5F5A7}">
      <dgm:prSet phldrT="[Texto]" custT="1"/>
      <dgm:spPr/>
      <dgm:t>
        <a:bodyPr/>
        <a:lstStyle/>
        <a:p>
          <a:pPr algn="just"/>
          <a:r>
            <a:rPr lang="es-PE" sz="1800" dirty="0" smtClean="0">
              <a:latin typeface="Franklin Gothic Medium" panose="020B0603020102020204" pitchFamily="34" charset="0"/>
              <a:cs typeface="Arial" panose="020B0604020202020204" pitchFamily="34" charset="0"/>
            </a:rPr>
            <a:t>El liderazgo, debe tomarse como una tarea, una función, y no tanto como un conjunto de características. Ahora bien, hay un mínimo de condiciones que deben llevar consigo para fortalecer el liderazgo, de tal manera que motive el cambio de conducta de las personas.</a:t>
          </a:r>
          <a:endParaRPr lang="es-PE" sz="1800" dirty="0">
            <a:latin typeface="Franklin Gothic Medium" panose="020B0603020102020204" pitchFamily="34" charset="0"/>
            <a:cs typeface="Arial" panose="020B0604020202020204" pitchFamily="34" charset="0"/>
          </a:endParaRPr>
        </a:p>
      </dgm:t>
    </dgm:pt>
    <dgm:pt modelId="{B63C9013-C518-4B80-91CF-0DB87B7E5527}" type="parTrans" cxnId="{ABF826CB-23CC-4C3A-933C-048764178266}">
      <dgm:prSet/>
      <dgm:spPr/>
      <dgm:t>
        <a:bodyPr/>
        <a:lstStyle/>
        <a:p>
          <a:endParaRPr lang="es-PE"/>
        </a:p>
      </dgm:t>
    </dgm:pt>
    <dgm:pt modelId="{0BB9F946-B252-4D40-8974-28B28630ABB2}" type="sibTrans" cxnId="{ABF826CB-23CC-4C3A-933C-048764178266}">
      <dgm:prSet/>
      <dgm:spPr/>
      <dgm:t>
        <a:bodyPr/>
        <a:lstStyle/>
        <a:p>
          <a:endParaRPr lang="es-PE"/>
        </a:p>
      </dgm:t>
    </dgm:pt>
    <dgm:pt modelId="{E3644808-7B66-4C12-8E49-17B10EEDA715}">
      <dgm:prSet phldrT="[Texto]" custT="1"/>
      <dgm:spPr/>
      <dgm:t>
        <a:bodyPr/>
        <a:lstStyle/>
        <a:p>
          <a:pPr algn="ctr"/>
          <a:endParaRPr lang="es-PE" sz="2000" b="1" dirty="0">
            <a:latin typeface="Arial" panose="020B0604020202020204" pitchFamily="34" charset="0"/>
            <a:cs typeface="Arial" panose="020B0604020202020204" pitchFamily="34" charset="0"/>
          </a:endParaRPr>
        </a:p>
        <a:p>
          <a:pPr algn="ctr"/>
          <a:r>
            <a:rPr lang="es-PE" sz="2000" b="1" dirty="0" smtClean="0">
              <a:latin typeface="Arial" panose="020B0604020202020204" pitchFamily="34" charset="0"/>
              <a:cs typeface="Arial" panose="020B0604020202020204" pitchFamily="34" charset="0"/>
            </a:rPr>
            <a:t>CONCEPTO DE LIDERAZGO</a:t>
          </a:r>
          <a:endParaRPr lang="es-PE" sz="2000" b="1" dirty="0">
            <a:latin typeface="Arial" panose="020B0604020202020204" pitchFamily="34" charset="0"/>
            <a:cs typeface="Arial" panose="020B0604020202020204" pitchFamily="34" charset="0"/>
          </a:endParaRPr>
        </a:p>
      </dgm:t>
    </dgm:pt>
    <dgm:pt modelId="{55EC8774-0911-400A-96E1-164A018BB050}" type="sibTrans" cxnId="{6B507BB4-C23A-4AEF-9ECF-DE011E3A45BE}">
      <dgm:prSet/>
      <dgm:spPr/>
      <dgm:t>
        <a:bodyPr/>
        <a:lstStyle/>
        <a:p>
          <a:endParaRPr lang="es-PE"/>
        </a:p>
      </dgm:t>
    </dgm:pt>
    <dgm:pt modelId="{F33F465E-2D11-49D7-9B95-15AB5544F2C7}" type="parTrans" cxnId="{6B507BB4-C23A-4AEF-9ECF-DE011E3A45BE}">
      <dgm:prSet/>
      <dgm:spPr/>
      <dgm:t>
        <a:bodyPr/>
        <a:lstStyle/>
        <a:p>
          <a:endParaRPr lang="es-PE"/>
        </a:p>
      </dgm:t>
    </dgm:pt>
    <dgm:pt modelId="{324ED114-3CE7-49F7-854E-3E70B062DE44}">
      <dgm:prSet custT="1"/>
      <dgm:spPr/>
      <dgm:t>
        <a:bodyPr/>
        <a:lstStyle/>
        <a:p>
          <a:pPr algn="ctr"/>
          <a:endParaRPr lang="es-PE" sz="2000" b="1" dirty="0" smtClean="0">
            <a:latin typeface="Arial" panose="020B0604020202020204" pitchFamily="34" charset="0"/>
            <a:cs typeface="Arial" panose="020B0604020202020204" pitchFamily="34" charset="0"/>
          </a:endParaRPr>
        </a:p>
        <a:p>
          <a:pPr algn="ctr"/>
          <a:r>
            <a:rPr lang="es-PE" sz="2000" b="1" dirty="0" smtClean="0">
              <a:latin typeface="Arial" panose="020B0604020202020204" pitchFamily="34" charset="0"/>
              <a:cs typeface="Arial" panose="020B0604020202020204" pitchFamily="34" charset="0"/>
            </a:rPr>
            <a:t>ESTILOS DE </a:t>
          </a:r>
        </a:p>
        <a:p>
          <a:pPr algn="ctr"/>
          <a:r>
            <a:rPr lang="es-PE" sz="2000" b="1" dirty="0" smtClean="0">
              <a:latin typeface="Arial" panose="020B0604020202020204" pitchFamily="34" charset="0"/>
              <a:cs typeface="Arial" panose="020B0604020202020204" pitchFamily="34" charset="0"/>
            </a:rPr>
            <a:t>LIDER</a:t>
          </a:r>
        </a:p>
      </dgm:t>
    </dgm:pt>
    <dgm:pt modelId="{E9649340-3936-4CDC-BF20-4849D7673325}" type="parTrans" cxnId="{857E2F26-2957-430B-989C-3AE8C6EFFDE6}">
      <dgm:prSet/>
      <dgm:spPr/>
      <dgm:t>
        <a:bodyPr/>
        <a:lstStyle/>
        <a:p>
          <a:endParaRPr lang="es-PE"/>
        </a:p>
      </dgm:t>
    </dgm:pt>
    <dgm:pt modelId="{508FBA8E-0E12-4BBE-92DD-6D336E924C4A}" type="sibTrans" cxnId="{857E2F26-2957-430B-989C-3AE8C6EFFDE6}">
      <dgm:prSet/>
      <dgm:spPr/>
      <dgm:t>
        <a:bodyPr/>
        <a:lstStyle/>
        <a:p>
          <a:endParaRPr lang="es-PE"/>
        </a:p>
      </dgm:t>
    </dgm:pt>
    <dgm:pt modelId="{39A3BB78-15D9-4C7D-8276-EA68562357B9}" type="pres">
      <dgm:prSet presAssocID="{7C64F3DD-8DBB-473D-A108-9C19108B239F}" presName="Name0" presStyleCnt="0">
        <dgm:presLayoutVars>
          <dgm:chMax val="7"/>
          <dgm:dir/>
          <dgm:animLvl val="lvl"/>
          <dgm:resizeHandles val="exact"/>
        </dgm:presLayoutVars>
      </dgm:prSet>
      <dgm:spPr/>
      <dgm:t>
        <a:bodyPr/>
        <a:lstStyle/>
        <a:p>
          <a:endParaRPr lang="es-PE"/>
        </a:p>
      </dgm:t>
    </dgm:pt>
    <dgm:pt modelId="{81C8C1AC-53BF-41C8-A184-38E2EB0B79A1}" type="pres">
      <dgm:prSet presAssocID="{E3644808-7B66-4C12-8E49-17B10EEDA715}" presName="circle1" presStyleLbl="node1" presStyleIdx="0" presStyleCnt="2" custScaleX="88998" custScaleY="89467" custLinFactNeighborX="-825" custLinFactNeighborY="894">
        <dgm:style>
          <a:lnRef idx="2">
            <a:schemeClr val="accent2">
              <a:shade val="50000"/>
            </a:schemeClr>
          </a:lnRef>
          <a:fillRef idx="1">
            <a:schemeClr val="accent2"/>
          </a:fillRef>
          <a:effectRef idx="0">
            <a:schemeClr val="accent2"/>
          </a:effectRef>
          <a:fontRef idx="minor">
            <a:schemeClr val="lt1"/>
          </a:fontRef>
        </dgm:style>
      </dgm:prSet>
      <dgm:spPr/>
    </dgm:pt>
    <dgm:pt modelId="{BFA15AE8-725D-4ACE-BE7B-E6FE3EB6EB21}" type="pres">
      <dgm:prSet presAssocID="{E3644808-7B66-4C12-8E49-17B10EEDA715}" presName="space" presStyleCnt="0"/>
      <dgm:spPr/>
    </dgm:pt>
    <dgm:pt modelId="{57107D37-373E-4401-8889-EAFFD94E89A6}" type="pres">
      <dgm:prSet presAssocID="{E3644808-7B66-4C12-8E49-17B10EEDA715}" presName="rect1" presStyleLbl="alignAcc1" presStyleIdx="0" presStyleCnt="2" custScaleX="109506" custScaleY="100000" custLinFactNeighborX="3808"/>
      <dgm:spPr/>
      <dgm:t>
        <a:bodyPr/>
        <a:lstStyle/>
        <a:p>
          <a:endParaRPr lang="es-PE"/>
        </a:p>
      </dgm:t>
    </dgm:pt>
    <dgm:pt modelId="{CEE300D5-A79A-4035-AA14-ACC1E024A23B}" type="pres">
      <dgm:prSet presAssocID="{324ED114-3CE7-49F7-854E-3E70B062DE44}" presName="vertSpace2" presStyleLbl="node1" presStyleIdx="0" presStyleCnt="2"/>
      <dgm:spPr/>
    </dgm:pt>
    <dgm:pt modelId="{C69BA0C6-22D9-4F61-A85E-74253472F94A}" type="pres">
      <dgm:prSet presAssocID="{324ED114-3CE7-49F7-854E-3E70B062DE44}" presName="circle2" presStyleLbl="node1" presStyleIdx="1" presStyleCnt="2" custScaleY="104448" custLinFactNeighborX="-12833" custLinFactNeighborY="8035"/>
      <dgm:spPr/>
    </dgm:pt>
    <dgm:pt modelId="{558D348D-89AC-4B5D-8E57-F72795528F80}" type="pres">
      <dgm:prSet presAssocID="{324ED114-3CE7-49F7-854E-3E70B062DE44}" presName="rect2" presStyleLbl="alignAcc1" presStyleIdx="1" presStyleCnt="2" custScaleX="109465" custScaleY="101112" custLinFactNeighborX="1788" custLinFactNeighborY="11985"/>
      <dgm:spPr/>
      <dgm:t>
        <a:bodyPr/>
        <a:lstStyle/>
        <a:p>
          <a:endParaRPr lang="es-PE"/>
        </a:p>
      </dgm:t>
    </dgm:pt>
    <dgm:pt modelId="{8F2FD0A3-0F11-4948-84C6-599B443C960E}" type="pres">
      <dgm:prSet presAssocID="{E3644808-7B66-4C12-8E49-17B10EEDA715}" presName="rect1ParTx" presStyleLbl="alignAcc1" presStyleIdx="1" presStyleCnt="2">
        <dgm:presLayoutVars>
          <dgm:chMax val="1"/>
          <dgm:bulletEnabled val="1"/>
        </dgm:presLayoutVars>
      </dgm:prSet>
      <dgm:spPr/>
      <dgm:t>
        <a:bodyPr/>
        <a:lstStyle/>
        <a:p>
          <a:endParaRPr lang="es-PE"/>
        </a:p>
      </dgm:t>
    </dgm:pt>
    <dgm:pt modelId="{303463BE-DA34-4218-840A-1E4504AC8D39}" type="pres">
      <dgm:prSet presAssocID="{E3644808-7B66-4C12-8E49-17B10EEDA715}" presName="rect1ChTx" presStyleLbl="alignAcc1" presStyleIdx="1" presStyleCnt="2" custScaleX="131255" custScaleY="114977" custLinFactNeighborX="-8991" custLinFactNeighborY="11520">
        <dgm:presLayoutVars>
          <dgm:bulletEnabled val="1"/>
        </dgm:presLayoutVars>
      </dgm:prSet>
      <dgm:spPr/>
      <dgm:t>
        <a:bodyPr/>
        <a:lstStyle/>
        <a:p>
          <a:endParaRPr lang="es-PE"/>
        </a:p>
      </dgm:t>
    </dgm:pt>
    <dgm:pt modelId="{5151277F-19A6-4899-8770-E3D267E7B962}" type="pres">
      <dgm:prSet presAssocID="{324ED114-3CE7-49F7-854E-3E70B062DE44}" presName="rect2ParTx" presStyleLbl="alignAcc1" presStyleIdx="1" presStyleCnt="2">
        <dgm:presLayoutVars>
          <dgm:chMax val="1"/>
          <dgm:bulletEnabled val="1"/>
        </dgm:presLayoutVars>
      </dgm:prSet>
      <dgm:spPr/>
      <dgm:t>
        <a:bodyPr/>
        <a:lstStyle/>
        <a:p>
          <a:endParaRPr lang="es-PE"/>
        </a:p>
      </dgm:t>
    </dgm:pt>
    <dgm:pt modelId="{AA9D2948-A413-4A21-A3DA-54363F3754DC}" type="pres">
      <dgm:prSet presAssocID="{324ED114-3CE7-49F7-854E-3E70B062DE44}" presName="rect2ChTx" presStyleLbl="alignAcc1" presStyleIdx="1" presStyleCnt="2">
        <dgm:presLayoutVars>
          <dgm:bulletEnabled val="1"/>
        </dgm:presLayoutVars>
      </dgm:prSet>
      <dgm:spPr/>
    </dgm:pt>
  </dgm:ptLst>
  <dgm:cxnLst>
    <dgm:cxn modelId="{6B507BB4-C23A-4AEF-9ECF-DE011E3A45BE}" srcId="{7C64F3DD-8DBB-473D-A108-9C19108B239F}" destId="{E3644808-7B66-4C12-8E49-17B10EEDA715}" srcOrd="0" destOrd="0" parTransId="{F33F465E-2D11-49D7-9B95-15AB5544F2C7}" sibTransId="{55EC8774-0911-400A-96E1-164A018BB050}"/>
    <dgm:cxn modelId="{980B1665-779C-4177-944E-31FF9DC50EDE}" type="presOf" srcId="{324ED114-3CE7-49F7-854E-3E70B062DE44}" destId="{5151277F-19A6-4899-8770-E3D267E7B962}" srcOrd="1" destOrd="0" presId="urn:microsoft.com/office/officeart/2005/8/layout/target3"/>
    <dgm:cxn modelId="{AEB775A8-4729-49A2-A9B2-F773EC18F069}" type="presOf" srcId="{E3644808-7B66-4C12-8E49-17B10EEDA715}" destId="{8F2FD0A3-0F11-4948-84C6-599B443C960E}" srcOrd="1" destOrd="0" presId="urn:microsoft.com/office/officeart/2005/8/layout/target3"/>
    <dgm:cxn modelId="{560CCD9A-41E9-407A-84CB-BACFD29DFD88}" type="presOf" srcId="{7C64F3DD-8DBB-473D-A108-9C19108B239F}" destId="{39A3BB78-15D9-4C7D-8276-EA68562357B9}" srcOrd="0" destOrd="0" presId="urn:microsoft.com/office/officeart/2005/8/layout/target3"/>
    <dgm:cxn modelId="{ABF826CB-23CC-4C3A-933C-048764178266}" srcId="{E3644808-7B66-4C12-8E49-17B10EEDA715}" destId="{BD0ACF88-A1E7-47DE-A23A-9008B6E5F5A7}" srcOrd="0" destOrd="0" parTransId="{B63C9013-C518-4B80-91CF-0DB87B7E5527}" sibTransId="{0BB9F946-B252-4D40-8974-28B28630ABB2}"/>
    <dgm:cxn modelId="{2C123DF2-62D1-4331-81BE-CF8E0613D871}" type="presOf" srcId="{E3644808-7B66-4C12-8E49-17B10EEDA715}" destId="{57107D37-373E-4401-8889-EAFFD94E89A6}" srcOrd="0" destOrd="0" presId="urn:microsoft.com/office/officeart/2005/8/layout/target3"/>
    <dgm:cxn modelId="{15338E5E-1615-4E8C-915A-D2084A428306}" type="presOf" srcId="{324ED114-3CE7-49F7-854E-3E70B062DE44}" destId="{558D348D-89AC-4B5D-8E57-F72795528F80}" srcOrd="0" destOrd="0" presId="urn:microsoft.com/office/officeart/2005/8/layout/target3"/>
    <dgm:cxn modelId="{19B80C70-F060-4122-8D59-4DB35AB53372}" type="presOf" srcId="{BD0ACF88-A1E7-47DE-A23A-9008B6E5F5A7}" destId="{303463BE-DA34-4218-840A-1E4504AC8D39}" srcOrd="0" destOrd="0" presId="urn:microsoft.com/office/officeart/2005/8/layout/target3"/>
    <dgm:cxn modelId="{857E2F26-2957-430B-989C-3AE8C6EFFDE6}" srcId="{7C64F3DD-8DBB-473D-A108-9C19108B239F}" destId="{324ED114-3CE7-49F7-854E-3E70B062DE44}" srcOrd="1" destOrd="0" parTransId="{E9649340-3936-4CDC-BF20-4849D7673325}" sibTransId="{508FBA8E-0E12-4BBE-92DD-6D336E924C4A}"/>
    <dgm:cxn modelId="{4C33BD39-9D2F-489B-8DAD-F1B28461A4E2}" type="presParOf" srcId="{39A3BB78-15D9-4C7D-8276-EA68562357B9}" destId="{81C8C1AC-53BF-41C8-A184-38E2EB0B79A1}" srcOrd="0" destOrd="0" presId="urn:microsoft.com/office/officeart/2005/8/layout/target3"/>
    <dgm:cxn modelId="{50C87DE1-4DC4-482E-9AC4-78BDDC9899B6}" type="presParOf" srcId="{39A3BB78-15D9-4C7D-8276-EA68562357B9}" destId="{BFA15AE8-725D-4ACE-BE7B-E6FE3EB6EB21}" srcOrd="1" destOrd="0" presId="urn:microsoft.com/office/officeart/2005/8/layout/target3"/>
    <dgm:cxn modelId="{F7CDD391-656F-45D3-AA29-AEE78C093372}" type="presParOf" srcId="{39A3BB78-15D9-4C7D-8276-EA68562357B9}" destId="{57107D37-373E-4401-8889-EAFFD94E89A6}" srcOrd="2" destOrd="0" presId="urn:microsoft.com/office/officeart/2005/8/layout/target3"/>
    <dgm:cxn modelId="{1F6FD9FB-2CEE-44FC-BA81-E603DC8B304A}" type="presParOf" srcId="{39A3BB78-15D9-4C7D-8276-EA68562357B9}" destId="{CEE300D5-A79A-4035-AA14-ACC1E024A23B}" srcOrd="3" destOrd="0" presId="urn:microsoft.com/office/officeart/2005/8/layout/target3"/>
    <dgm:cxn modelId="{543AF0EC-3011-455D-B6BB-F5254E9F082F}" type="presParOf" srcId="{39A3BB78-15D9-4C7D-8276-EA68562357B9}" destId="{C69BA0C6-22D9-4F61-A85E-74253472F94A}" srcOrd="4" destOrd="0" presId="urn:microsoft.com/office/officeart/2005/8/layout/target3"/>
    <dgm:cxn modelId="{8DE16773-8889-46ED-A5C7-146F05098104}" type="presParOf" srcId="{39A3BB78-15D9-4C7D-8276-EA68562357B9}" destId="{558D348D-89AC-4B5D-8E57-F72795528F80}" srcOrd="5" destOrd="0" presId="urn:microsoft.com/office/officeart/2005/8/layout/target3"/>
    <dgm:cxn modelId="{B5797A9D-1E5E-4AD1-815E-F96F2F8B04B5}" type="presParOf" srcId="{39A3BB78-15D9-4C7D-8276-EA68562357B9}" destId="{8F2FD0A3-0F11-4948-84C6-599B443C960E}" srcOrd="6" destOrd="0" presId="urn:microsoft.com/office/officeart/2005/8/layout/target3"/>
    <dgm:cxn modelId="{24834CCF-50C7-4395-A6B1-34FF76DAD7A1}" type="presParOf" srcId="{39A3BB78-15D9-4C7D-8276-EA68562357B9}" destId="{303463BE-DA34-4218-840A-1E4504AC8D39}" srcOrd="7" destOrd="0" presId="urn:microsoft.com/office/officeart/2005/8/layout/target3"/>
    <dgm:cxn modelId="{8454ECEA-697E-4E3A-83B8-F9A67EEBF3A1}" type="presParOf" srcId="{39A3BB78-15D9-4C7D-8276-EA68562357B9}" destId="{5151277F-19A6-4899-8770-E3D267E7B962}" srcOrd="8" destOrd="0" presId="urn:microsoft.com/office/officeart/2005/8/layout/target3"/>
    <dgm:cxn modelId="{2E1C4A80-1481-4FFC-ACC5-E5416F5AF6EC}" type="presParOf" srcId="{39A3BB78-15D9-4C7D-8276-EA68562357B9}" destId="{AA9D2948-A413-4A21-A3DA-54363F3754DC}" srcOrd="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C22636-B0BE-42DE-AF7A-9B05038DFBC6}" type="doc">
      <dgm:prSet loTypeId="urn:microsoft.com/office/officeart/2005/8/layout/vList6" loCatId="list" qsTypeId="urn:microsoft.com/office/officeart/2005/8/quickstyle/3d1" qsCatId="3D" csTypeId="urn:microsoft.com/office/officeart/2005/8/colors/accent2_2" csCatId="accent2" phldr="1"/>
      <dgm:spPr/>
      <dgm:t>
        <a:bodyPr/>
        <a:lstStyle/>
        <a:p>
          <a:endParaRPr lang="es-PE"/>
        </a:p>
      </dgm:t>
    </dgm:pt>
    <dgm:pt modelId="{B41B953C-EFB8-40DF-9838-13C2FAD0082C}">
      <dgm:prSet phldrT="[Texto]"/>
      <dgm:spPr/>
      <dgm:t>
        <a:bodyPr/>
        <a:lstStyle/>
        <a:p>
          <a:r>
            <a:rPr lang="es-PE" dirty="0" smtClean="0"/>
            <a:t>ESTILO VISIONARIO</a:t>
          </a:r>
          <a:endParaRPr lang="es-PE" dirty="0"/>
        </a:p>
      </dgm:t>
    </dgm:pt>
    <dgm:pt modelId="{78BE4B47-B930-4A8D-85C6-4763705B71C9}" type="parTrans" cxnId="{62D0AB2B-2BB9-47D8-A2B8-767AB5BA4CE8}">
      <dgm:prSet/>
      <dgm:spPr/>
      <dgm:t>
        <a:bodyPr/>
        <a:lstStyle/>
        <a:p>
          <a:endParaRPr lang="es-PE"/>
        </a:p>
      </dgm:t>
    </dgm:pt>
    <dgm:pt modelId="{D886B0E0-5330-457E-A289-DFBAD6BFB9A4}" type="sibTrans" cxnId="{62D0AB2B-2BB9-47D8-A2B8-767AB5BA4CE8}">
      <dgm:prSet/>
      <dgm:spPr/>
      <dgm:t>
        <a:bodyPr/>
        <a:lstStyle/>
        <a:p>
          <a:endParaRPr lang="es-PE"/>
        </a:p>
      </dgm:t>
    </dgm:pt>
    <dgm:pt modelId="{DF9687A6-8D3E-4494-92CC-0AE6AE890FEF}">
      <dgm:prSet phldrT="[Texto]"/>
      <dgm:spPr/>
      <dgm:t>
        <a:bodyPr/>
        <a:lstStyle/>
        <a:p>
          <a:r>
            <a:rPr lang="es-PE" dirty="0" smtClean="0"/>
            <a:t>ESTILO CARISMATICO</a:t>
          </a:r>
          <a:endParaRPr lang="es-PE" dirty="0"/>
        </a:p>
      </dgm:t>
    </dgm:pt>
    <dgm:pt modelId="{6A06013E-2DA7-495A-9F5B-DD1977B9F626}" type="parTrans" cxnId="{7F8F1D73-AD8B-4FD3-B5C0-620B16129FE6}">
      <dgm:prSet/>
      <dgm:spPr/>
      <dgm:t>
        <a:bodyPr/>
        <a:lstStyle/>
        <a:p>
          <a:endParaRPr lang="es-PE"/>
        </a:p>
      </dgm:t>
    </dgm:pt>
    <dgm:pt modelId="{04DBD213-1273-47A6-9AC1-E477C9D1D79D}" type="sibTrans" cxnId="{7F8F1D73-AD8B-4FD3-B5C0-620B16129FE6}">
      <dgm:prSet/>
      <dgm:spPr/>
      <dgm:t>
        <a:bodyPr/>
        <a:lstStyle/>
        <a:p>
          <a:endParaRPr lang="es-PE"/>
        </a:p>
      </dgm:t>
    </dgm:pt>
    <dgm:pt modelId="{1CB6A70E-82D7-4A0B-B8BB-EB79ACB791FD}">
      <dgm:prSet phldrT="[Texto]" custT="1"/>
      <dgm:spPr/>
      <dgm:t>
        <a:bodyPr/>
        <a:lstStyle/>
        <a:p>
          <a:pPr algn="just"/>
          <a:r>
            <a:rPr lang="es-PE" sz="1800" b="0" dirty="0" smtClean="0">
              <a:latin typeface="Franklin Gothic Medium" panose="020B0603020102020204" pitchFamily="34" charset="0"/>
            </a:rPr>
            <a:t>El líder carismático es aquel que tiene la capacidad de generar entusiasmo en los trabajadores, es elegido por la forma en que da entusiasmo a las otras personas, destaca por su capacidad de seducción y admiración</a:t>
          </a:r>
          <a:endParaRPr lang="es-PE" sz="1800" b="0" dirty="0">
            <a:latin typeface="Franklin Gothic Medium" panose="020B0603020102020204" pitchFamily="34" charset="0"/>
          </a:endParaRPr>
        </a:p>
      </dgm:t>
    </dgm:pt>
    <dgm:pt modelId="{3B848416-A8F7-498E-900C-7F67955079BE}" type="parTrans" cxnId="{C0480BF1-F926-4E38-BCB7-B91FDE58AE8E}">
      <dgm:prSet/>
      <dgm:spPr/>
      <dgm:t>
        <a:bodyPr/>
        <a:lstStyle/>
        <a:p>
          <a:endParaRPr lang="es-PE"/>
        </a:p>
      </dgm:t>
    </dgm:pt>
    <dgm:pt modelId="{6FBADEBE-4834-469B-AF06-FBD1B0D85393}" type="sibTrans" cxnId="{C0480BF1-F926-4E38-BCB7-B91FDE58AE8E}">
      <dgm:prSet/>
      <dgm:spPr/>
      <dgm:t>
        <a:bodyPr/>
        <a:lstStyle/>
        <a:p>
          <a:endParaRPr lang="es-PE"/>
        </a:p>
      </dgm:t>
    </dgm:pt>
    <dgm:pt modelId="{F0059E4C-0815-4495-8BC0-F15A93015776}">
      <dgm:prSet phldrT="[Texto]" custT="1"/>
      <dgm:spPr/>
      <dgm:t>
        <a:bodyPr/>
        <a:lstStyle/>
        <a:p>
          <a:pPr algn="just"/>
          <a:r>
            <a:rPr lang="es-PE" sz="1800" b="0" dirty="0" smtClean="0">
              <a:latin typeface="Franklin Gothic Medium" panose="020B0603020102020204" pitchFamily="34" charset="0"/>
            </a:rPr>
            <a:t>El liderazgo visionario es el que va más allá del simple liderazgo, del carisma, es aquel capaz de anticiparse a los hechos y que cuenta con la capacidad de crear y dar lugar a una visión realista e interesante del futuro que mejora el presente de la empresa.</a:t>
          </a:r>
          <a:endParaRPr lang="es-PE" sz="1800" b="0" dirty="0">
            <a:latin typeface="Franklin Gothic Medium" panose="020B0603020102020204" pitchFamily="34" charset="0"/>
          </a:endParaRPr>
        </a:p>
      </dgm:t>
    </dgm:pt>
    <dgm:pt modelId="{D444F3EC-F8B8-49FA-B9EA-F0FB79E7203B}" type="parTrans" cxnId="{37771634-ACCF-4798-AF8F-DA6B05975578}">
      <dgm:prSet/>
      <dgm:spPr/>
      <dgm:t>
        <a:bodyPr/>
        <a:lstStyle/>
        <a:p>
          <a:endParaRPr lang="es-ES"/>
        </a:p>
      </dgm:t>
    </dgm:pt>
    <dgm:pt modelId="{C38492C7-DD85-4EAB-B040-8095CBA72715}" type="sibTrans" cxnId="{37771634-ACCF-4798-AF8F-DA6B05975578}">
      <dgm:prSet/>
      <dgm:spPr/>
      <dgm:t>
        <a:bodyPr/>
        <a:lstStyle/>
        <a:p>
          <a:endParaRPr lang="es-ES"/>
        </a:p>
      </dgm:t>
    </dgm:pt>
    <dgm:pt modelId="{58F9AC75-415A-4001-9DBF-A5E0DD397552}" type="pres">
      <dgm:prSet presAssocID="{A6C22636-B0BE-42DE-AF7A-9B05038DFBC6}" presName="Name0" presStyleCnt="0">
        <dgm:presLayoutVars>
          <dgm:dir/>
          <dgm:animLvl val="lvl"/>
          <dgm:resizeHandles/>
        </dgm:presLayoutVars>
      </dgm:prSet>
      <dgm:spPr/>
      <dgm:t>
        <a:bodyPr/>
        <a:lstStyle/>
        <a:p>
          <a:endParaRPr lang="es-PE"/>
        </a:p>
      </dgm:t>
    </dgm:pt>
    <dgm:pt modelId="{7D53F246-CBD4-4D0A-A139-9F1C555C196D}" type="pres">
      <dgm:prSet presAssocID="{B41B953C-EFB8-40DF-9838-13C2FAD0082C}" presName="linNode" presStyleCnt="0"/>
      <dgm:spPr/>
    </dgm:pt>
    <dgm:pt modelId="{5DA6FB2A-52E1-4011-9C5D-5176768BE9CB}" type="pres">
      <dgm:prSet presAssocID="{B41B953C-EFB8-40DF-9838-13C2FAD0082C}" presName="parentShp" presStyleLbl="node1" presStyleIdx="0" presStyleCnt="2" custScaleX="82203" custScaleY="70277">
        <dgm:presLayoutVars>
          <dgm:bulletEnabled val="1"/>
        </dgm:presLayoutVars>
      </dgm:prSet>
      <dgm:spPr/>
      <dgm:t>
        <a:bodyPr/>
        <a:lstStyle/>
        <a:p>
          <a:endParaRPr lang="es-PE"/>
        </a:p>
      </dgm:t>
    </dgm:pt>
    <dgm:pt modelId="{D5A53B93-FCC0-440F-8033-192CED4146F7}" type="pres">
      <dgm:prSet presAssocID="{B41B953C-EFB8-40DF-9838-13C2FAD0082C}" presName="childShp" presStyleLbl="bgAccFollowNode1" presStyleIdx="0" presStyleCnt="2" custScaleX="92091" custScaleY="143823">
        <dgm:presLayoutVars>
          <dgm:bulletEnabled val="1"/>
        </dgm:presLayoutVars>
      </dgm:prSet>
      <dgm:spPr/>
      <dgm:t>
        <a:bodyPr/>
        <a:lstStyle/>
        <a:p>
          <a:endParaRPr lang="es-PE"/>
        </a:p>
      </dgm:t>
    </dgm:pt>
    <dgm:pt modelId="{A9FB22F6-7D64-4EA0-A344-D766FD66F4FC}" type="pres">
      <dgm:prSet presAssocID="{D886B0E0-5330-457E-A289-DFBAD6BFB9A4}" presName="spacing" presStyleCnt="0"/>
      <dgm:spPr/>
    </dgm:pt>
    <dgm:pt modelId="{8538BD92-0207-4791-A971-73AA9A58A660}" type="pres">
      <dgm:prSet presAssocID="{DF9687A6-8D3E-4494-92CC-0AE6AE890FEF}" presName="linNode" presStyleCnt="0"/>
      <dgm:spPr/>
    </dgm:pt>
    <dgm:pt modelId="{88C8C29D-B15B-4ECD-ABA5-BFDD5847CF62}" type="pres">
      <dgm:prSet presAssocID="{DF9687A6-8D3E-4494-92CC-0AE6AE890FEF}" presName="parentShp" presStyleLbl="node1" presStyleIdx="1" presStyleCnt="2" custScaleX="83051" custScaleY="69998">
        <dgm:presLayoutVars>
          <dgm:bulletEnabled val="1"/>
        </dgm:presLayoutVars>
      </dgm:prSet>
      <dgm:spPr/>
      <dgm:t>
        <a:bodyPr/>
        <a:lstStyle/>
        <a:p>
          <a:endParaRPr lang="es-PE"/>
        </a:p>
      </dgm:t>
    </dgm:pt>
    <dgm:pt modelId="{ED38C4CD-6F72-4E92-BDAA-BCCF7B1EE49B}" type="pres">
      <dgm:prSet presAssocID="{DF9687A6-8D3E-4494-92CC-0AE6AE890FEF}" presName="childShp" presStyleLbl="bgAccFollowNode1" presStyleIdx="1" presStyleCnt="2" custScaleX="91525" custScaleY="123537">
        <dgm:presLayoutVars>
          <dgm:bulletEnabled val="1"/>
        </dgm:presLayoutVars>
      </dgm:prSet>
      <dgm:spPr/>
      <dgm:t>
        <a:bodyPr/>
        <a:lstStyle/>
        <a:p>
          <a:endParaRPr lang="es-PE"/>
        </a:p>
      </dgm:t>
    </dgm:pt>
  </dgm:ptLst>
  <dgm:cxnLst>
    <dgm:cxn modelId="{6EE6FE8C-E29D-47BE-AD37-55E7E68E8F6F}" type="presOf" srcId="{DF9687A6-8D3E-4494-92CC-0AE6AE890FEF}" destId="{88C8C29D-B15B-4ECD-ABA5-BFDD5847CF62}" srcOrd="0" destOrd="0" presId="urn:microsoft.com/office/officeart/2005/8/layout/vList6"/>
    <dgm:cxn modelId="{5B257FC2-314B-4DA8-B147-BC9767057315}" type="presOf" srcId="{B41B953C-EFB8-40DF-9838-13C2FAD0082C}" destId="{5DA6FB2A-52E1-4011-9C5D-5176768BE9CB}" srcOrd="0" destOrd="0" presId="urn:microsoft.com/office/officeart/2005/8/layout/vList6"/>
    <dgm:cxn modelId="{40372FCC-2794-4C46-AB2C-6E952FF6CDB7}" type="presOf" srcId="{1CB6A70E-82D7-4A0B-B8BB-EB79ACB791FD}" destId="{ED38C4CD-6F72-4E92-BDAA-BCCF7B1EE49B}" srcOrd="0" destOrd="0" presId="urn:microsoft.com/office/officeart/2005/8/layout/vList6"/>
    <dgm:cxn modelId="{37771634-ACCF-4798-AF8F-DA6B05975578}" srcId="{B41B953C-EFB8-40DF-9838-13C2FAD0082C}" destId="{F0059E4C-0815-4495-8BC0-F15A93015776}" srcOrd="0" destOrd="0" parTransId="{D444F3EC-F8B8-49FA-B9EA-F0FB79E7203B}" sibTransId="{C38492C7-DD85-4EAB-B040-8095CBA72715}"/>
    <dgm:cxn modelId="{2EB3DD69-B85F-41CB-9C14-0188E3CA341A}" type="presOf" srcId="{A6C22636-B0BE-42DE-AF7A-9B05038DFBC6}" destId="{58F9AC75-415A-4001-9DBF-A5E0DD397552}" srcOrd="0" destOrd="0" presId="urn:microsoft.com/office/officeart/2005/8/layout/vList6"/>
    <dgm:cxn modelId="{7F8F1D73-AD8B-4FD3-B5C0-620B16129FE6}" srcId="{A6C22636-B0BE-42DE-AF7A-9B05038DFBC6}" destId="{DF9687A6-8D3E-4494-92CC-0AE6AE890FEF}" srcOrd="1" destOrd="0" parTransId="{6A06013E-2DA7-495A-9F5B-DD1977B9F626}" sibTransId="{04DBD213-1273-47A6-9AC1-E477C9D1D79D}"/>
    <dgm:cxn modelId="{B8DAAF3F-9B5F-46B0-B072-6D4EA1171C26}" type="presOf" srcId="{F0059E4C-0815-4495-8BC0-F15A93015776}" destId="{D5A53B93-FCC0-440F-8033-192CED4146F7}" srcOrd="0" destOrd="0" presId="urn:microsoft.com/office/officeart/2005/8/layout/vList6"/>
    <dgm:cxn modelId="{62D0AB2B-2BB9-47D8-A2B8-767AB5BA4CE8}" srcId="{A6C22636-B0BE-42DE-AF7A-9B05038DFBC6}" destId="{B41B953C-EFB8-40DF-9838-13C2FAD0082C}" srcOrd="0" destOrd="0" parTransId="{78BE4B47-B930-4A8D-85C6-4763705B71C9}" sibTransId="{D886B0E0-5330-457E-A289-DFBAD6BFB9A4}"/>
    <dgm:cxn modelId="{C0480BF1-F926-4E38-BCB7-B91FDE58AE8E}" srcId="{DF9687A6-8D3E-4494-92CC-0AE6AE890FEF}" destId="{1CB6A70E-82D7-4A0B-B8BB-EB79ACB791FD}" srcOrd="0" destOrd="0" parTransId="{3B848416-A8F7-498E-900C-7F67955079BE}" sibTransId="{6FBADEBE-4834-469B-AF06-FBD1B0D85393}"/>
    <dgm:cxn modelId="{78509319-000E-4176-803B-08E8237E2D20}" type="presParOf" srcId="{58F9AC75-415A-4001-9DBF-A5E0DD397552}" destId="{7D53F246-CBD4-4D0A-A139-9F1C555C196D}" srcOrd="0" destOrd="0" presId="urn:microsoft.com/office/officeart/2005/8/layout/vList6"/>
    <dgm:cxn modelId="{56E018A5-EDA3-4421-A1EF-AD6829F500C5}" type="presParOf" srcId="{7D53F246-CBD4-4D0A-A139-9F1C555C196D}" destId="{5DA6FB2A-52E1-4011-9C5D-5176768BE9CB}" srcOrd="0" destOrd="0" presId="urn:microsoft.com/office/officeart/2005/8/layout/vList6"/>
    <dgm:cxn modelId="{A40DBA6D-83A1-4B69-BDF7-FA69B534D8E5}" type="presParOf" srcId="{7D53F246-CBD4-4D0A-A139-9F1C555C196D}" destId="{D5A53B93-FCC0-440F-8033-192CED4146F7}" srcOrd="1" destOrd="0" presId="urn:microsoft.com/office/officeart/2005/8/layout/vList6"/>
    <dgm:cxn modelId="{0977935F-7434-4A34-BD69-5F79157C51C7}" type="presParOf" srcId="{58F9AC75-415A-4001-9DBF-A5E0DD397552}" destId="{A9FB22F6-7D64-4EA0-A344-D766FD66F4FC}" srcOrd="1" destOrd="0" presId="urn:microsoft.com/office/officeart/2005/8/layout/vList6"/>
    <dgm:cxn modelId="{A55769C2-BADC-4C2F-AB4D-DF2686CBA8EC}" type="presParOf" srcId="{58F9AC75-415A-4001-9DBF-A5E0DD397552}" destId="{8538BD92-0207-4791-A971-73AA9A58A660}" srcOrd="2" destOrd="0" presId="urn:microsoft.com/office/officeart/2005/8/layout/vList6"/>
    <dgm:cxn modelId="{30BBB878-D8BB-4869-9B6F-61B56A8237A6}" type="presParOf" srcId="{8538BD92-0207-4791-A971-73AA9A58A660}" destId="{88C8C29D-B15B-4ECD-ABA5-BFDD5847CF62}" srcOrd="0" destOrd="0" presId="urn:microsoft.com/office/officeart/2005/8/layout/vList6"/>
    <dgm:cxn modelId="{4878D876-7614-4B0C-8638-732492FBFDBF}" type="presParOf" srcId="{8538BD92-0207-4791-A971-73AA9A58A660}" destId="{ED38C4CD-6F72-4E92-BDAA-BCCF7B1EE49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6C22636-B0BE-42DE-AF7A-9B05038DFBC6}" type="doc">
      <dgm:prSet loTypeId="urn:microsoft.com/office/officeart/2005/8/layout/vList6" loCatId="list" qsTypeId="urn:microsoft.com/office/officeart/2005/8/quickstyle/3d1" qsCatId="3D" csTypeId="urn:microsoft.com/office/officeart/2005/8/colors/accent2_2" csCatId="accent2" phldr="1"/>
      <dgm:spPr/>
      <dgm:t>
        <a:bodyPr/>
        <a:lstStyle/>
        <a:p>
          <a:endParaRPr lang="es-PE"/>
        </a:p>
      </dgm:t>
    </dgm:pt>
    <dgm:pt modelId="{B41B953C-EFB8-40DF-9838-13C2FAD0082C}">
      <dgm:prSet phldrT="[Texto]"/>
      <dgm:spPr/>
      <dgm:t>
        <a:bodyPr/>
        <a:lstStyle/>
        <a:p>
          <a:r>
            <a:rPr lang="es-PE" dirty="0" smtClean="0"/>
            <a:t>ESTILO TRANSACCIONAL</a:t>
          </a:r>
          <a:endParaRPr lang="es-PE" dirty="0"/>
        </a:p>
      </dgm:t>
    </dgm:pt>
    <dgm:pt modelId="{78BE4B47-B930-4A8D-85C6-4763705B71C9}" type="parTrans" cxnId="{62D0AB2B-2BB9-47D8-A2B8-767AB5BA4CE8}">
      <dgm:prSet/>
      <dgm:spPr/>
      <dgm:t>
        <a:bodyPr/>
        <a:lstStyle/>
        <a:p>
          <a:endParaRPr lang="es-PE"/>
        </a:p>
      </dgm:t>
    </dgm:pt>
    <dgm:pt modelId="{D886B0E0-5330-457E-A289-DFBAD6BFB9A4}" type="sibTrans" cxnId="{62D0AB2B-2BB9-47D8-A2B8-767AB5BA4CE8}">
      <dgm:prSet/>
      <dgm:spPr/>
      <dgm:t>
        <a:bodyPr/>
        <a:lstStyle/>
        <a:p>
          <a:endParaRPr lang="es-PE"/>
        </a:p>
      </dgm:t>
    </dgm:pt>
    <dgm:pt modelId="{D0662B2A-4604-43F3-9338-AEB00A908DE7}">
      <dgm:prSet phldrT="[Texto]"/>
      <dgm:spPr/>
      <dgm:t>
        <a:bodyPr/>
        <a:lstStyle/>
        <a:p>
          <a:pPr algn="ctr"/>
          <a:r>
            <a:rPr lang="es-PE" dirty="0" smtClean="0"/>
            <a:t>ESTILO TRANSFORMACIONAL</a:t>
          </a:r>
          <a:endParaRPr lang="es-PE" dirty="0"/>
        </a:p>
      </dgm:t>
    </dgm:pt>
    <dgm:pt modelId="{37F8724B-0843-449E-AFFF-3D8A26C277A4}" type="sibTrans" cxnId="{05EBECAC-3CE2-44AE-9D85-1BAF71302879}">
      <dgm:prSet/>
      <dgm:spPr/>
      <dgm:t>
        <a:bodyPr/>
        <a:lstStyle/>
        <a:p>
          <a:endParaRPr lang="es-ES"/>
        </a:p>
      </dgm:t>
    </dgm:pt>
    <dgm:pt modelId="{BEDE0C42-C2AB-439F-AF2A-F9570F6207A2}" type="parTrans" cxnId="{05EBECAC-3CE2-44AE-9D85-1BAF71302879}">
      <dgm:prSet/>
      <dgm:spPr/>
      <dgm:t>
        <a:bodyPr/>
        <a:lstStyle/>
        <a:p>
          <a:endParaRPr lang="es-ES"/>
        </a:p>
      </dgm:t>
    </dgm:pt>
    <dgm:pt modelId="{8FF37884-0D75-4069-9451-4BED9C6EDBD2}">
      <dgm:prSet custT="1"/>
      <dgm:spPr/>
      <dgm:t>
        <a:bodyPr/>
        <a:lstStyle/>
        <a:p>
          <a:r>
            <a:rPr lang="es-PE" sz="1800" dirty="0" smtClean="0">
              <a:latin typeface="Franklin Gothic Medium" panose="020B0603020102020204" pitchFamily="34" charset="0"/>
            </a:rPr>
            <a:t>Liderazgo Transaccional, también conocido como el liderazgo institucional, se centra en el papel de supervisión, organización y todo el desempeño del grupo</a:t>
          </a:r>
          <a:endParaRPr lang="es-ES" sz="1800" dirty="0">
            <a:latin typeface="Franklin Gothic Medium" panose="020B0603020102020204" pitchFamily="34" charset="0"/>
          </a:endParaRPr>
        </a:p>
      </dgm:t>
    </dgm:pt>
    <dgm:pt modelId="{926095C8-BEE6-42BF-BFA2-E42B1D93FB75}" type="parTrans" cxnId="{B2B1CD28-882B-4398-B926-398807EBAEBC}">
      <dgm:prSet/>
      <dgm:spPr/>
      <dgm:t>
        <a:bodyPr/>
        <a:lstStyle/>
        <a:p>
          <a:endParaRPr lang="es-ES"/>
        </a:p>
      </dgm:t>
    </dgm:pt>
    <dgm:pt modelId="{65B29454-32A1-4755-99D7-22D31452A4AE}" type="sibTrans" cxnId="{B2B1CD28-882B-4398-B926-398807EBAEBC}">
      <dgm:prSet/>
      <dgm:spPr/>
      <dgm:t>
        <a:bodyPr/>
        <a:lstStyle/>
        <a:p>
          <a:endParaRPr lang="es-ES"/>
        </a:p>
      </dgm:t>
    </dgm:pt>
    <dgm:pt modelId="{1DE01072-3B3D-4928-B635-A93D64C40910}">
      <dgm:prSet phldrT="[Texto]" custT="1"/>
      <dgm:spPr/>
      <dgm:t>
        <a:bodyPr/>
        <a:lstStyle/>
        <a:p>
          <a:pPr algn="l"/>
          <a:r>
            <a:rPr lang="es-PE" sz="1800" b="0" dirty="0" smtClean="0">
              <a:latin typeface="Franklin Gothic Medium" panose="020B0603020102020204" pitchFamily="34" charset="0"/>
            </a:rPr>
            <a:t>Proceso común de líder y trabajadores para avanzar a un nivel más alto de la moral y la motivación. Es una transformación que produce cambios significativos en la empresa y en las personas que la conforman.</a:t>
          </a:r>
          <a:endParaRPr lang="es-PE" sz="1800" b="0" dirty="0">
            <a:latin typeface="Franklin Gothic Medium" panose="020B0603020102020204" pitchFamily="34" charset="0"/>
          </a:endParaRPr>
        </a:p>
      </dgm:t>
    </dgm:pt>
    <dgm:pt modelId="{DB401248-B4B2-4998-BE03-BB9F35B61B9D}" type="parTrans" cxnId="{E8440262-753A-4DA9-AD6C-32C99D4F634B}">
      <dgm:prSet/>
      <dgm:spPr/>
      <dgm:t>
        <a:bodyPr/>
        <a:lstStyle/>
        <a:p>
          <a:endParaRPr lang="es-PE"/>
        </a:p>
      </dgm:t>
    </dgm:pt>
    <dgm:pt modelId="{6D117A56-0BCB-47D4-8288-0A4CFC24D1BD}" type="sibTrans" cxnId="{E8440262-753A-4DA9-AD6C-32C99D4F634B}">
      <dgm:prSet/>
      <dgm:spPr/>
      <dgm:t>
        <a:bodyPr/>
        <a:lstStyle/>
        <a:p>
          <a:endParaRPr lang="es-PE"/>
        </a:p>
      </dgm:t>
    </dgm:pt>
    <dgm:pt modelId="{58F9AC75-415A-4001-9DBF-A5E0DD397552}" type="pres">
      <dgm:prSet presAssocID="{A6C22636-B0BE-42DE-AF7A-9B05038DFBC6}" presName="Name0" presStyleCnt="0">
        <dgm:presLayoutVars>
          <dgm:dir/>
          <dgm:animLvl val="lvl"/>
          <dgm:resizeHandles/>
        </dgm:presLayoutVars>
      </dgm:prSet>
      <dgm:spPr/>
      <dgm:t>
        <a:bodyPr/>
        <a:lstStyle/>
        <a:p>
          <a:endParaRPr lang="es-PE"/>
        </a:p>
      </dgm:t>
    </dgm:pt>
    <dgm:pt modelId="{7D53F246-CBD4-4D0A-A139-9F1C555C196D}" type="pres">
      <dgm:prSet presAssocID="{B41B953C-EFB8-40DF-9838-13C2FAD0082C}" presName="linNode" presStyleCnt="0"/>
      <dgm:spPr/>
    </dgm:pt>
    <dgm:pt modelId="{5DA6FB2A-52E1-4011-9C5D-5176768BE9CB}" type="pres">
      <dgm:prSet presAssocID="{B41B953C-EFB8-40DF-9838-13C2FAD0082C}" presName="parentShp" presStyleLbl="node1" presStyleIdx="0" presStyleCnt="2" custScaleX="81500" custScaleY="99934" custLinFactNeighborX="-4399" custLinFactNeighborY="-2558">
        <dgm:presLayoutVars>
          <dgm:bulletEnabled val="1"/>
        </dgm:presLayoutVars>
      </dgm:prSet>
      <dgm:spPr/>
      <dgm:t>
        <a:bodyPr/>
        <a:lstStyle/>
        <a:p>
          <a:endParaRPr lang="es-PE"/>
        </a:p>
      </dgm:t>
    </dgm:pt>
    <dgm:pt modelId="{D5A53B93-FCC0-440F-8033-192CED4146F7}" type="pres">
      <dgm:prSet presAssocID="{B41B953C-EFB8-40DF-9838-13C2FAD0082C}" presName="childShp" presStyleLbl="bgAccFollowNode1" presStyleIdx="0" presStyleCnt="2" custScaleX="112390" custScaleY="125635" custLinFactNeighborX="-771" custLinFactNeighborY="-94">
        <dgm:presLayoutVars>
          <dgm:bulletEnabled val="1"/>
        </dgm:presLayoutVars>
      </dgm:prSet>
      <dgm:spPr/>
      <dgm:t>
        <a:bodyPr/>
        <a:lstStyle/>
        <a:p>
          <a:endParaRPr lang="es-PE"/>
        </a:p>
      </dgm:t>
    </dgm:pt>
    <dgm:pt modelId="{BA6C976B-B7B9-4689-9E57-1BAFF3991E2D}" type="pres">
      <dgm:prSet presAssocID="{D886B0E0-5330-457E-A289-DFBAD6BFB9A4}" presName="spacing" presStyleCnt="0"/>
      <dgm:spPr/>
    </dgm:pt>
    <dgm:pt modelId="{C319A9CB-998C-4155-A23C-AA17214AE70D}" type="pres">
      <dgm:prSet presAssocID="{D0662B2A-4604-43F3-9338-AEB00A908DE7}" presName="linNode" presStyleCnt="0"/>
      <dgm:spPr/>
    </dgm:pt>
    <dgm:pt modelId="{42927D33-9B41-45F4-8898-234CBB18EA7D}" type="pres">
      <dgm:prSet presAssocID="{D0662B2A-4604-43F3-9338-AEB00A908DE7}" presName="parentShp" presStyleLbl="node1" presStyleIdx="1" presStyleCnt="2" custScaleX="81457" custLinFactNeighborX="-2122" custLinFactNeighborY="-858">
        <dgm:presLayoutVars>
          <dgm:bulletEnabled val="1"/>
        </dgm:presLayoutVars>
      </dgm:prSet>
      <dgm:spPr/>
      <dgm:t>
        <a:bodyPr/>
        <a:lstStyle/>
        <a:p>
          <a:endParaRPr lang="es-PE"/>
        </a:p>
      </dgm:t>
    </dgm:pt>
    <dgm:pt modelId="{211BA517-F7A4-4A52-B9A2-438CDBAB4B51}" type="pres">
      <dgm:prSet presAssocID="{D0662B2A-4604-43F3-9338-AEB00A908DE7}" presName="childShp" presStyleLbl="bgAccFollowNode1" presStyleIdx="1" presStyleCnt="2" custScaleX="116257" custScaleY="123511" custLinFactNeighborX="79" custLinFactNeighborY="47">
        <dgm:presLayoutVars>
          <dgm:bulletEnabled val="1"/>
        </dgm:presLayoutVars>
      </dgm:prSet>
      <dgm:spPr/>
      <dgm:t>
        <a:bodyPr/>
        <a:lstStyle/>
        <a:p>
          <a:endParaRPr lang="es-PE"/>
        </a:p>
      </dgm:t>
    </dgm:pt>
  </dgm:ptLst>
  <dgm:cxnLst>
    <dgm:cxn modelId="{889127E7-588A-45A1-9180-97301FFD7D9A}" type="presOf" srcId="{B41B953C-EFB8-40DF-9838-13C2FAD0082C}" destId="{5DA6FB2A-52E1-4011-9C5D-5176768BE9CB}" srcOrd="0" destOrd="0" presId="urn:microsoft.com/office/officeart/2005/8/layout/vList6"/>
    <dgm:cxn modelId="{6BFB7C46-2E3B-4F8C-8CDC-0F11CAC3CC76}" type="presOf" srcId="{8FF37884-0D75-4069-9451-4BED9C6EDBD2}" destId="{D5A53B93-FCC0-440F-8033-192CED4146F7}" srcOrd="0" destOrd="0" presId="urn:microsoft.com/office/officeart/2005/8/layout/vList6"/>
    <dgm:cxn modelId="{05EBECAC-3CE2-44AE-9D85-1BAF71302879}" srcId="{A6C22636-B0BE-42DE-AF7A-9B05038DFBC6}" destId="{D0662B2A-4604-43F3-9338-AEB00A908DE7}" srcOrd="1" destOrd="0" parTransId="{BEDE0C42-C2AB-439F-AF2A-F9570F6207A2}" sibTransId="{37F8724B-0843-449E-AFFF-3D8A26C277A4}"/>
    <dgm:cxn modelId="{B2B1CD28-882B-4398-B926-398807EBAEBC}" srcId="{B41B953C-EFB8-40DF-9838-13C2FAD0082C}" destId="{8FF37884-0D75-4069-9451-4BED9C6EDBD2}" srcOrd="0" destOrd="0" parTransId="{926095C8-BEE6-42BF-BFA2-E42B1D93FB75}" sibTransId="{65B29454-32A1-4755-99D7-22D31452A4AE}"/>
    <dgm:cxn modelId="{F651AE8F-F430-49BD-9CC1-1DD277717D05}" type="presOf" srcId="{A6C22636-B0BE-42DE-AF7A-9B05038DFBC6}" destId="{58F9AC75-415A-4001-9DBF-A5E0DD397552}" srcOrd="0" destOrd="0" presId="urn:microsoft.com/office/officeart/2005/8/layout/vList6"/>
    <dgm:cxn modelId="{9CF6722D-5DE1-4AEA-A80E-C8BE892F1A52}" type="presOf" srcId="{1DE01072-3B3D-4928-B635-A93D64C40910}" destId="{211BA517-F7A4-4A52-B9A2-438CDBAB4B51}" srcOrd="0" destOrd="0" presId="urn:microsoft.com/office/officeart/2005/8/layout/vList6"/>
    <dgm:cxn modelId="{E8440262-753A-4DA9-AD6C-32C99D4F634B}" srcId="{D0662B2A-4604-43F3-9338-AEB00A908DE7}" destId="{1DE01072-3B3D-4928-B635-A93D64C40910}" srcOrd="0" destOrd="0" parTransId="{DB401248-B4B2-4998-BE03-BB9F35B61B9D}" sibTransId="{6D117A56-0BCB-47D4-8288-0A4CFC24D1BD}"/>
    <dgm:cxn modelId="{59FD39AF-D5EA-4C31-8478-D36706682F80}" type="presOf" srcId="{D0662B2A-4604-43F3-9338-AEB00A908DE7}" destId="{42927D33-9B41-45F4-8898-234CBB18EA7D}" srcOrd="0" destOrd="0" presId="urn:microsoft.com/office/officeart/2005/8/layout/vList6"/>
    <dgm:cxn modelId="{62D0AB2B-2BB9-47D8-A2B8-767AB5BA4CE8}" srcId="{A6C22636-B0BE-42DE-AF7A-9B05038DFBC6}" destId="{B41B953C-EFB8-40DF-9838-13C2FAD0082C}" srcOrd="0" destOrd="0" parTransId="{78BE4B47-B930-4A8D-85C6-4763705B71C9}" sibTransId="{D886B0E0-5330-457E-A289-DFBAD6BFB9A4}"/>
    <dgm:cxn modelId="{FFE9BDE0-0291-41AC-B3AD-10209C2CD465}" type="presParOf" srcId="{58F9AC75-415A-4001-9DBF-A5E0DD397552}" destId="{7D53F246-CBD4-4D0A-A139-9F1C555C196D}" srcOrd="0" destOrd="0" presId="urn:microsoft.com/office/officeart/2005/8/layout/vList6"/>
    <dgm:cxn modelId="{EDCB002E-E46B-42EE-8A40-206FFADBA0F7}" type="presParOf" srcId="{7D53F246-CBD4-4D0A-A139-9F1C555C196D}" destId="{5DA6FB2A-52E1-4011-9C5D-5176768BE9CB}" srcOrd="0" destOrd="0" presId="urn:microsoft.com/office/officeart/2005/8/layout/vList6"/>
    <dgm:cxn modelId="{8917FF66-63C9-4F6F-8A3F-5CE678608215}" type="presParOf" srcId="{7D53F246-CBD4-4D0A-A139-9F1C555C196D}" destId="{D5A53B93-FCC0-440F-8033-192CED4146F7}" srcOrd="1" destOrd="0" presId="urn:microsoft.com/office/officeart/2005/8/layout/vList6"/>
    <dgm:cxn modelId="{0033918D-A308-47EA-BD4A-46AC74020B9A}" type="presParOf" srcId="{58F9AC75-415A-4001-9DBF-A5E0DD397552}" destId="{BA6C976B-B7B9-4689-9E57-1BAFF3991E2D}" srcOrd="1" destOrd="0" presId="urn:microsoft.com/office/officeart/2005/8/layout/vList6"/>
    <dgm:cxn modelId="{2C9F9439-A6CA-4BF8-983B-88FCED720B56}" type="presParOf" srcId="{58F9AC75-415A-4001-9DBF-A5E0DD397552}" destId="{C319A9CB-998C-4155-A23C-AA17214AE70D}" srcOrd="2" destOrd="0" presId="urn:microsoft.com/office/officeart/2005/8/layout/vList6"/>
    <dgm:cxn modelId="{AAA4B79C-910E-44FE-B039-EECD2ED6284D}" type="presParOf" srcId="{C319A9CB-998C-4155-A23C-AA17214AE70D}" destId="{42927D33-9B41-45F4-8898-234CBB18EA7D}" srcOrd="0" destOrd="0" presId="urn:microsoft.com/office/officeart/2005/8/layout/vList6"/>
    <dgm:cxn modelId="{5560D5DA-EE8F-46EF-A8F9-A3E576B65895}" type="presParOf" srcId="{C319A9CB-998C-4155-A23C-AA17214AE70D}" destId="{211BA517-F7A4-4A52-B9A2-438CDBAB4B5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9147FDB-7586-4B16-A776-CE3943A26620}"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s-PE"/>
        </a:p>
      </dgm:t>
    </dgm:pt>
    <dgm:pt modelId="{430C624E-2BF7-41C6-8B9D-556762996E8E}">
      <dgm:prSet phldrT="[Texto]" custT="1">
        <dgm:style>
          <a:lnRef idx="1">
            <a:schemeClr val="dk1"/>
          </a:lnRef>
          <a:fillRef idx="2">
            <a:schemeClr val="dk1"/>
          </a:fillRef>
          <a:effectRef idx="1">
            <a:schemeClr val="dk1"/>
          </a:effectRef>
          <a:fontRef idx="minor">
            <a:schemeClr val="dk1"/>
          </a:fontRef>
        </dgm:style>
      </dgm:prSet>
      <dgm:spPr/>
      <dgm:t>
        <a:bodyPr/>
        <a:lstStyle/>
        <a:p>
          <a:r>
            <a:rPr lang="es-PE" sz="1800" b="0" dirty="0"/>
            <a:t>VARIABLE INDEPENDIENTE</a:t>
          </a:r>
        </a:p>
      </dgm:t>
    </dgm:pt>
    <dgm:pt modelId="{3C64071F-D073-4D0E-A68F-FEF4808A923A}" type="parTrans" cxnId="{4045B8AB-526A-4A2E-A632-3A934E0178FF}">
      <dgm:prSet/>
      <dgm:spPr/>
      <dgm:t>
        <a:bodyPr/>
        <a:lstStyle/>
        <a:p>
          <a:endParaRPr lang="es-PE"/>
        </a:p>
      </dgm:t>
    </dgm:pt>
    <dgm:pt modelId="{5FE1C6CA-A8A8-48F3-863C-18A78812A270}" type="sibTrans" cxnId="{4045B8AB-526A-4A2E-A632-3A934E0178FF}">
      <dgm:prSet/>
      <dgm:spPr/>
      <dgm:t>
        <a:bodyPr/>
        <a:lstStyle/>
        <a:p>
          <a:endParaRPr lang="es-PE"/>
        </a:p>
      </dgm:t>
    </dgm:pt>
    <dgm:pt modelId="{7006B87C-5B00-4DC7-9DB4-21BF2DDA7442}">
      <dgm:prSet phldrT="[Texto]" custT="1"/>
      <dgm:spPr/>
      <dgm:t>
        <a:bodyPr/>
        <a:lstStyle/>
        <a:p>
          <a:pPr algn="ctr"/>
          <a:r>
            <a:rPr lang="es-PE" sz="2400" b="0" dirty="0" smtClean="0"/>
            <a:t>MOTIVACIÓN LABORAL</a:t>
          </a:r>
          <a:endParaRPr lang="es-PE" sz="2400" b="0" dirty="0"/>
        </a:p>
      </dgm:t>
    </dgm:pt>
    <dgm:pt modelId="{FE60D866-C235-45E3-80B2-1DF395C9F3E9}" type="parTrans" cxnId="{20D28F47-0BA6-4719-9429-FCCF934BBC24}">
      <dgm:prSet/>
      <dgm:spPr/>
      <dgm:t>
        <a:bodyPr/>
        <a:lstStyle/>
        <a:p>
          <a:endParaRPr lang="es-PE"/>
        </a:p>
      </dgm:t>
    </dgm:pt>
    <dgm:pt modelId="{6DDD2E35-97E0-40D8-930D-E26C75B65697}" type="sibTrans" cxnId="{20D28F47-0BA6-4719-9429-FCCF934BBC24}">
      <dgm:prSet/>
      <dgm:spPr/>
      <dgm:t>
        <a:bodyPr/>
        <a:lstStyle/>
        <a:p>
          <a:endParaRPr lang="es-PE"/>
        </a:p>
      </dgm:t>
    </dgm:pt>
    <dgm:pt modelId="{0A9CF88F-E2FB-4145-B381-395A7947673D}">
      <dgm:prSet phldrT="[Texto]" custT="1">
        <dgm:style>
          <a:lnRef idx="1">
            <a:schemeClr val="dk1"/>
          </a:lnRef>
          <a:fillRef idx="2">
            <a:schemeClr val="dk1"/>
          </a:fillRef>
          <a:effectRef idx="1">
            <a:schemeClr val="dk1"/>
          </a:effectRef>
          <a:fontRef idx="minor">
            <a:schemeClr val="dk1"/>
          </a:fontRef>
        </dgm:style>
      </dgm:prSet>
      <dgm:spPr/>
      <dgm:t>
        <a:bodyPr/>
        <a:lstStyle/>
        <a:p>
          <a:r>
            <a:rPr lang="es-PE" sz="1800" b="0" dirty="0"/>
            <a:t>VARIABLE DEPENDIENTE</a:t>
          </a:r>
        </a:p>
      </dgm:t>
    </dgm:pt>
    <dgm:pt modelId="{CC66034F-CC00-4707-9780-9B5D69AD382A}" type="parTrans" cxnId="{EEEFBD66-D21C-4B6F-AA88-C4BDEB16AC16}">
      <dgm:prSet/>
      <dgm:spPr/>
      <dgm:t>
        <a:bodyPr/>
        <a:lstStyle/>
        <a:p>
          <a:endParaRPr lang="es-PE"/>
        </a:p>
      </dgm:t>
    </dgm:pt>
    <dgm:pt modelId="{B0F486E1-B249-4609-8D0A-BF4CD36A0FA7}" type="sibTrans" cxnId="{EEEFBD66-D21C-4B6F-AA88-C4BDEB16AC16}">
      <dgm:prSet/>
      <dgm:spPr/>
      <dgm:t>
        <a:bodyPr/>
        <a:lstStyle/>
        <a:p>
          <a:endParaRPr lang="es-PE"/>
        </a:p>
      </dgm:t>
    </dgm:pt>
    <dgm:pt modelId="{448664B3-152C-46E3-940B-7B9CCF8B39C5}">
      <dgm:prSet phldrT="[Texto]" custT="1"/>
      <dgm:spPr/>
      <dgm:t>
        <a:bodyPr/>
        <a:lstStyle/>
        <a:p>
          <a:pPr algn="ctr"/>
          <a:r>
            <a:rPr lang="es-PE" sz="2400" b="0" dirty="0" smtClean="0"/>
            <a:t>ESTILOS DE LIDERAZGO</a:t>
          </a:r>
          <a:endParaRPr lang="es-PE" sz="2400" b="0" dirty="0"/>
        </a:p>
      </dgm:t>
    </dgm:pt>
    <dgm:pt modelId="{C7A27648-5050-4E7C-9F76-80D1A66FB1ED}" type="parTrans" cxnId="{E07C33DB-CABA-494B-BFB3-2FBAF91119A3}">
      <dgm:prSet/>
      <dgm:spPr/>
      <dgm:t>
        <a:bodyPr/>
        <a:lstStyle/>
        <a:p>
          <a:endParaRPr lang="es-PE"/>
        </a:p>
      </dgm:t>
    </dgm:pt>
    <dgm:pt modelId="{53C435DC-AAAC-41B5-8723-2AB86EA4F1D8}" type="sibTrans" cxnId="{E07C33DB-CABA-494B-BFB3-2FBAF91119A3}">
      <dgm:prSet/>
      <dgm:spPr/>
      <dgm:t>
        <a:bodyPr/>
        <a:lstStyle/>
        <a:p>
          <a:endParaRPr lang="es-PE"/>
        </a:p>
      </dgm:t>
    </dgm:pt>
    <dgm:pt modelId="{1A0B4553-FEA0-49A3-90D1-BCB84BD592A7}" type="pres">
      <dgm:prSet presAssocID="{A9147FDB-7586-4B16-A776-CE3943A26620}" presName="rootnode" presStyleCnt="0">
        <dgm:presLayoutVars>
          <dgm:chMax/>
          <dgm:chPref/>
          <dgm:dir/>
          <dgm:animLvl val="lvl"/>
        </dgm:presLayoutVars>
      </dgm:prSet>
      <dgm:spPr/>
      <dgm:t>
        <a:bodyPr/>
        <a:lstStyle/>
        <a:p>
          <a:endParaRPr lang="es-PE"/>
        </a:p>
      </dgm:t>
    </dgm:pt>
    <dgm:pt modelId="{D15B4353-FB95-4587-8664-28A97A9481FA}" type="pres">
      <dgm:prSet presAssocID="{430C624E-2BF7-41C6-8B9D-556762996E8E}" presName="composite" presStyleCnt="0"/>
      <dgm:spPr/>
    </dgm:pt>
    <dgm:pt modelId="{F9CA2408-6F20-4870-A647-B304449AF220}" type="pres">
      <dgm:prSet presAssocID="{430C624E-2BF7-41C6-8B9D-556762996E8E}" presName="bentUpArrow1" presStyleLbl="alignImgPlace1" presStyleIdx="0" presStyleCnt="1" custScaleX="80459" custScaleY="70553" custLinFactNeighborX="25735" custLinFactNeighborY="-13749">
        <dgm:style>
          <a:lnRef idx="1">
            <a:schemeClr val="accent1"/>
          </a:lnRef>
          <a:fillRef idx="2">
            <a:schemeClr val="accent1"/>
          </a:fillRef>
          <a:effectRef idx="1">
            <a:schemeClr val="accent1"/>
          </a:effectRef>
          <a:fontRef idx="minor">
            <a:schemeClr val="dk1"/>
          </a:fontRef>
        </dgm:style>
      </dgm:prSet>
      <dgm:spPr/>
    </dgm:pt>
    <dgm:pt modelId="{844B6A37-1F3F-43F8-A4D3-10EB99964A50}" type="pres">
      <dgm:prSet presAssocID="{430C624E-2BF7-41C6-8B9D-556762996E8E}" presName="ParentText" presStyleLbl="node1" presStyleIdx="0" presStyleCnt="2" custScaleX="73184" custScaleY="67658">
        <dgm:presLayoutVars>
          <dgm:chMax val="1"/>
          <dgm:chPref val="1"/>
          <dgm:bulletEnabled val="1"/>
        </dgm:presLayoutVars>
      </dgm:prSet>
      <dgm:spPr/>
      <dgm:t>
        <a:bodyPr/>
        <a:lstStyle/>
        <a:p>
          <a:endParaRPr lang="es-PE"/>
        </a:p>
      </dgm:t>
    </dgm:pt>
    <dgm:pt modelId="{2E52C533-C8F7-4E93-A274-057312D8E158}" type="pres">
      <dgm:prSet presAssocID="{430C624E-2BF7-41C6-8B9D-556762996E8E}" presName="ChildText" presStyleLbl="revTx" presStyleIdx="0" presStyleCnt="2" custScaleX="196123" custScaleY="87447" custLinFactNeighborX="67716" custLinFactNeighborY="-3599">
        <dgm:presLayoutVars>
          <dgm:chMax val="0"/>
          <dgm:chPref val="0"/>
          <dgm:bulletEnabled val="1"/>
        </dgm:presLayoutVars>
      </dgm:prSet>
      <dgm:spPr/>
      <dgm:t>
        <a:bodyPr/>
        <a:lstStyle/>
        <a:p>
          <a:endParaRPr lang="es-PE"/>
        </a:p>
      </dgm:t>
    </dgm:pt>
    <dgm:pt modelId="{0E873FDA-20D6-4542-B872-F3AD2469FB08}" type="pres">
      <dgm:prSet presAssocID="{5FE1C6CA-A8A8-48F3-863C-18A78812A270}" presName="sibTrans" presStyleCnt="0"/>
      <dgm:spPr/>
    </dgm:pt>
    <dgm:pt modelId="{946604EB-89BC-4414-9889-4CA2058B5C52}" type="pres">
      <dgm:prSet presAssocID="{0A9CF88F-E2FB-4145-B381-395A7947673D}" presName="composite" presStyleCnt="0"/>
      <dgm:spPr/>
    </dgm:pt>
    <dgm:pt modelId="{A2D5D7D0-DD4E-40EB-9B7C-C424E6976CEF}" type="pres">
      <dgm:prSet presAssocID="{0A9CF88F-E2FB-4145-B381-395A7947673D}" presName="ParentText" presStyleLbl="node1" presStyleIdx="1" presStyleCnt="2" custScaleX="73550" custScaleY="74718" custLinFactNeighborX="-9817" custLinFactNeighborY="1172">
        <dgm:presLayoutVars>
          <dgm:chMax val="1"/>
          <dgm:chPref val="1"/>
          <dgm:bulletEnabled val="1"/>
        </dgm:presLayoutVars>
      </dgm:prSet>
      <dgm:spPr/>
      <dgm:t>
        <a:bodyPr/>
        <a:lstStyle/>
        <a:p>
          <a:endParaRPr lang="es-PE"/>
        </a:p>
      </dgm:t>
    </dgm:pt>
    <dgm:pt modelId="{5E3F5EA1-9F9B-4EEC-8D76-E4CF426A518C}" type="pres">
      <dgm:prSet presAssocID="{0A9CF88F-E2FB-4145-B381-395A7947673D}" presName="FinalChildText" presStyleLbl="revTx" presStyleIdx="1" presStyleCnt="2" custScaleX="134806" custLinFactNeighborX="-7928" custLinFactNeighborY="-236">
        <dgm:presLayoutVars>
          <dgm:chMax val="0"/>
          <dgm:chPref val="0"/>
          <dgm:bulletEnabled val="1"/>
        </dgm:presLayoutVars>
      </dgm:prSet>
      <dgm:spPr/>
      <dgm:t>
        <a:bodyPr/>
        <a:lstStyle/>
        <a:p>
          <a:endParaRPr lang="es-PE"/>
        </a:p>
      </dgm:t>
    </dgm:pt>
  </dgm:ptLst>
  <dgm:cxnLst>
    <dgm:cxn modelId="{180DEE6E-2380-490A-BF09-4953A70D00DD}" type="presOf" srcId="{0A9CF88F-E2FB-4145-B381-395A7947673D}" destId="{A2D5D7D0-DD4E-40EB-9B7C-C424E6976CEF}" srcOrd="0" destOrd="0" presId="urn:microsoft.com/office/officeart/2005/8/layout/StepDownProcess"/>
    <dgm:cxn modelId="{E7C7BA95-F584-409E-B428-13D8415440DA}" type="presOf" srcId="{448664B3-152C-46E3-940B-7B9CCF8B39C5}" destId="{5E3F5EA1-9F9B-4EEC-8D76-E4CF426A518C}" srcOrd="0" destOrd="0" presId="urn:microsoft.com/office/officeart/2005/8/layout/StepDownProcess"/>
    <dgm:cxn modelId="{EEEFBD66-D21C-4B6F-AA88-C4BDEB16AC16}" srcId="{A9147FDB-7586-4B16-A776-CE3943A26620}" destId="{0A9CF88F-E2FB-4145-B381-395A7947673D}" srcOrd="1" destOrd="0" parTransId="{CC66034F-CC00-4707-9780-9B5D69AD382A}" sibTransId="{B0F486E1-B249-4609-8D0A-BF4CD36A0FA7}"/>
    <dgm:cxn modelId="{E07C33DB-CABA-494B-BFB3-2FBAF91119A3}" srcId="{0A9CF88F-E2FB-4145-B381-395A7947673D}" destId="{448664B3-152C-46E3-940B-7B9CCF8B39C5}" srcOrd="0" destOrd="0" parTransId="{C7A27648-5050-4E7C-9F76-80D1A66FB1ED}" sibTransId="{53C435DC-AAAC-41B5-8723-2AB86EA4F1D8}"/>
    <dgm:cxn modelId="{20D28F47-0BA6-4719-9429-FCCF934BBC24}" srcId="{430C624E-2BF7-41C6-8B9D-556762996E8E}" destId="{7006B87C-5B00-4DC7-9DB4-21BF2DDA7442}" srcOrd="0" destOrd="0" parTransId="{FE60D866-C235-45E3-80B2-1DF395C9F3E9}" sibTransId="{6DDD2E35-97E0-40D8-930D-E26C75B65697}"/>
    <dgm:cxn modelId="{C7BC3095-3506-4CB8-BE4B-7F069BDAEFA5}" type="presOf" srcId="{430C624E-2BF7-41C6-8B9D-556762996E8E}" destId="{844B6A37-1F3F-43F8-A4D3-10EB99964A50}" srcOrd="0" destOrd="0" presId="urn:microsoft.com/office/officeart/2005/8/layout/StepDownProcess"/>
    <dgm:cxn modelId="{FCC8DB8A-51AD-4486-983F-16DA1D70F9BD}" type="presOf" srcId="{A9147FDB-7586-4B16-A776-CE3943A26620}" destId="{1A0B4553-FEA0-49A3-90D1-BCB84BD592A7}" srcOrd="0" destOrd="0" presId="urn:microsoft.com/office/officeart/2005/8/layout/StepDownProcess"/>
    <dgm:cxn modelId="{4045B8AB-526A-4A2E-A632-3A934E0178FF}" srcId="{A9147FDB-7586-4B16-A776-CE3943A26620}" destId="{430C624E-2BF7-41C6-8B9D-556762996E8E}" srcOrd="0" destOrd="0" parTransId="{3C64071F-D073-4D0E-A68F-FEF4808A923A}" sibTransId="{5FE1C6CA-A8A8-48F3-863C-18A78812A270}"/>
    <dgm:cxn modelId="{E02BF730-68A3-41AD-BC28-659D00DC1EA3}" type="presOf" srcId="{7006B87C-5B00-4DC7-9DB4-21BF2DDA7442}" destId="{2E52C533-C8F7-4E93-A274-057312D8E158}" srcOrd="0" destOrd="0" presId="urn:microsoft.com/office/officeart/2005/8/layout/StepDownProcess"/>
    <dgm:cxn modelId="{82D19459-B6B4-488E-B662-C2D020465F65}" type="presParOf" srcId="{1A0B4553-FEA0-49A3-90D1-BCB84BD592A7}" destId="{D15B4353-FB95-4587-8664-28A97A9481FA}" srcOrd="0" destOrd="0" presId="urn:microsoft.com/office/officeart/2005/8/layout/StepDownProcess"/>
    <dgm:cxn modelId="{FD52CE65-218F-4AD2-B5F2-8D3DC4D6A2DA}" type="presParOf" srcId="{D15B4353-FB95-4587-8664-28A97A9481FA}" destId="{F9CA2408-6F20-4870-A647-B304449AF220}" srcOrd="0" destOrd="0" presId="urn:microsoft.com/office/officeart/2005/8/layout/StepDownProcess"/>
    <dgm:cxn modelId="{26B2A946-9A78-4754-8F8C-935A64A0583F}" type="presParOf" srcId="{D15B4353-FB95-4587-8664-28A97A9481FA}" destId="{844B6A37-1F3F-43F8-A4D3-10EB99964A50}" srcOrd="1" destOrd="0" presId="urn:microsoft.com/office/officeart/2005/8/layout/StepDownProcess"/>
    <dgm:cxn modelId="{5A3323F9-AF86-40BF-9DE9-1445689CA70D}" type="presParOf" srcId="{D15B4353-FB95-4587-8664-28A97A9481FA}" destId="{2E52C533-C8F7-4E93-A274-057312D8E158}" srcOrd="2" destOrd="0" presId="urn:microsoft.com/office/officeart/2005/8/layout/StepDownProcess"/>
    <dgm:cxn modelId="{00436D02-80F8-4ECD-926A-5731A33E7CA3}" type="presParOf" srcId="{1A0B4553-FEA0-49A3-90D1-BCB84BD592A7}" destId="{0E873FDA-20D6-4542-B872-F3AD2469FB08}" srcOrd="1" destOrd="0" presId="urn:microsoft.com/office/officeart/2005/8/layout/StepDownProcess"/>
    <dgm:cxn modelId="{BD0EF889-2F99-4785-AAE3-9CF5E1718421}" type="presParOf" srcId="{1A0B4553-FEA0-49A3-90D1-BCB84BD592A7}" destId="{946604EB-89BC-4414-9889-4CA2058B5C52}" srcOrd="2" destOrd="0" presId="urn:microsoft.com/office/officeart/2005/8/layout/StepDownProcess"/>
    <dgm:cxn modelId="{D45CF6BD-0EA0-4B71-ADAB-66F2D45F5A86}" type="presParOf" srcId="{946604EB-89BC-4414-9889-4CA2058B5C52}" destId="{A2D5D7D0-DD4E-40EB-9B7C-C424E6976CEF}" srcOrd="0" destOrd="0" presId="urn:microsoft.com/office/officeart/2005/8/layout/StepDownProcess"/>
    <dgm:cxn modelId="{038B1906-4717-44FB-BB43-C77F99F8E198}" type="presParOf" srcId="{946604EB-89BC-4414-9889-4CA2058B5C52}" destId="{5E3F5EA1-9F9B-4EEC-8D76-E4CF426A518C}"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9B74889-F8B6-4298-A680-019EAD955EC1}" type="doc">
      <dgm:prSet loTypeId="urn:microsoft.com/office/officeart/2008/layout/VerticalCurvedList" loCatId="list" qsTypeId="urn:microsoft.com/office/officeart/2005/8/quickstyle/simple5" qsCatId="simple" csTypeId="urn:microsoft.com/office/officeart/2005/8/colors/colorful1" csCatId="colorful" phldr="1"/>
      <dgm:spPr/>
      <dgm:t>
        <a:bodyPr/>
        <a:lstStyle/>
        <a:p>
          <a:endParaRPr lang="es-PE"/>
        </a:p>
      </dgm:t>
    </dgm:pt>
    <dgm:pt modelId="{09813388-1164-4FA6-ABDD-48DDE39A90FB}">
      <dgm:prSet phldrT="[Texto]" custT="1"/>
      <dgm:spPr/>
      <dgm:t>
        <a:bodyPr/>
        <a:lstStyle/>
        <a:p>
          <a:pPr algn="just">
            <a:buFont typeface="+mj-lt"/>
            <a:buNone/>
          </a:pPr>
          <a:r>
            <a:rPr lang="es-PE" sz="2000" u="none" kern="1200" dirty="0" smtClean="0">
              <a:uFillTx/>
              <a:latin typeface="Arial" panose="020B0604020202020204" pitchFamily="34" charset="0"/>
              <a:cs typeface="Arial" panose="020B0604020202020204" pitchFamily="34" charset="0"/>
            </a:rPr>
            <a:t>Se hipótesis alterna donde existe relación entre la motivación laboral y el estilo de liderazgo de los colaboradores. Donde los que tienen motivación por el poder, el estilo de liderazgo es el transaccional, el de afiliación; el estilo carismático y el de motivación por el logro; el estilo visionario</a:t>
          </a:r>
          <a:r>
            <a:rPr lang="es-PE" sz="2000" u="none" kern="1200" dirty="0" smtClean="0">
              <a:uFillTx/>
            </a:rPr>
            <a:t>.</a:t>
          </a:r>
          <a:endParaRPr lang="es-PE" sz="2000" kern="1200" dirty="0">
            <a:solidFill>
              <a:schemeClr val="tx1"/>
            </a:solidFill>
            <a:latin typeface="Franklin Gothic Book" panose="020B0503020102020204" pitchFamily="34" charset="0"/>
            <a:ea typeface="+mn-ea"/>
            <a:cs typeface="+mn-cs"/>
          </a:endParaRPr>
        </a:p>
      </dgm:t>
    </dgm:pt>
    <dgm:pt modelId="{45466B65-C4FC-41EA-A9CA-5F36B47C3384}" type="parTrans" cxnId="{1CAF1E11-6435-4BB0-917C-E8DCB61574CA}">
      <dgm:prSet/>
      <dgm:spPr/>
      <dgm:t>
        <a:bodyPr/>
        <a:lstStyle/>
        <a:p>
          <a:endParaRPr lang="es-PE" sz="1800"/>
        </a:p>
      </dgm:t>
    </dgm:pt>
    <dgm:pt modelId="{DE7C516A-4736-4ADD-B84D-9A83C0EC5447}" type="sibTrans" cxnId="{1CAF1E11-6435-4BB0-917C-E8DCB61574CA}">
      <dgm:prSet/>
      <dgm:spPr/>
      <dgm:t>
        <a:bodyPr/>
        <a:lstStyle/>
        <a:p>
          <a:endParaRPr lang="es-PE" sz="1800"/>
        </a:p>
      </dgm:t>
    </dgm:pt>
    <dgm:pt modelId="{14B85676-6B4D-4BB8-A056-72275AABBD78}">
      <dgm:prSet phldrT="[Texto]" custT="1"/>
      <dgm:spPr/>
      <dgm:t>
        <a:bodyPr/>
        <a:lstStyle/>
        <a:p>
          <a:pPr algn="just">
            <a:buFont typeface="+mj-lt"/>
            <a:buNone/>
          </a:pPr>
          <a:r>
            <a:rPr lang="es-PE" sz="2000" u="none" kern="1200" dirty="0" smtClean="0">
              <a:uFillTx/>
              <a:latin typeface="Arial" panose="020B0604020202020204" pitchFamily="34" charset="0"/>
              <a:cs typeface="Arial" panose="020B0604020202020204" pitchFamily="34" charset="0"/>
            </a:rPr>
            <a:t>En el establecimiento de salud de la provincia de Bongará - Amazonas; de un total de 70 colaboradores con respecto a la motivación laboral. </a:t>
          </a:r>
          <a:r>
            <a:rPr lang="es-PE" sz="2000" u="none" kern="1200" dirty="0" smtClean="0">
              <a:solidFill>
                <a:schemeClr val="tx1"/>
              </a:solidFill>
              <a:uFillTx/>
              <a:latin typeface="Arial" panose="020B0604020202020204" pitchFamily="34" charset="0"/>
              <a:cs typeface="Arial" panose="020B0604020202020204" pitchFamily="34" charset="0"/>
            </a:rPr>
            <a:t>De los cuales 26 colaboradores con un </a:t>
          </a:r>
          <a:r>
            <a:rPr lang="es-PE" sz="2000" b="1" u="none" kern="1200" dirty="0" smtClean="0">
              <a:solidFill>
                <a:schemeClr val="tx1"/>
              </a:solidFill>
              <a:uFillTx/>
              <a:latin typeface="Arial" panose="020B0604020202020204" pitchFamily="34" charset="0"/>
              <a:cs typeface="Arial" panose="020B0604020202020204" pitchFamily="34" charset="0"/>
            </a:rPr>
            <a:t>porcentaje de 37.1% </a:t>
          </a:r>
          <a:r>
            <a:rPr lang="es-PE" sz="2000" u="none" kern="1200" dirty="0" smtClean="0">
              <a:uFillTx/>
              <a:latin typeface="Arial" panose="020B0604020202020204" pitchFamily="34" charset="0"/>
              <a:cs typeface="Arial" panose="020B0604020202020204" pitchFamily="34" charset="0"/>
            </a:rPr>
            <a:t>tienen mayor preferencia de </a:t>
          </a:r>
          <a:r>
            <a:rPr lang="es-PE" sz="2000" b="1" u="none" kern="1200" dirty="0" smtClean="0">
              <a:solidFill>
                <a:schemeClr val="tx1"/>
              </a:solidFill>
              <a:uFillTx/>
              <a:latin typeface="Arial" panose="020B0604020202020204" pitchFamily="34" charset="0"/>
              <a:cs typeface="Arial" panose="020B0604020202020204" pitchFamily="34" charset="0"/>
            </a:rPr>
            <a:t>motivación por necesidad de logros</a:t>
          </a:r>
          <a:r>
            <a:rPr lang="es-PE" sz="2000" u="none" kern="1200" dirty="0" smtClean="0">
              <a:uFillTx/>
              <a:latin typeface="Arial" panose="020B0604020202020204" pitchFamily="34" charset="0"/>
              <a:cs typeface="Arial" panose="020B0604020202020204" pitchFamily="34" charset="0"/>
            </a:rPr>
            <a:t> obtenidos teniendo el más alto porcentaje  en la investigación; </a:t>
          </a:r>
          <a:r>
            <a:rPr lang="es-PE" sz="2000" u="none" kern="1200" dirty="0" smtClean="0">
              <a:solidFill>
                <a:schemeClr val="tx1"/>
              </a:solidFill>
              <a:uFillTx/>
              <a:latin typeface="Arial" panose="020B0604020202020204" pitchFamily="34" charset="0"/>
              <a:cs typeface="Arial" panose="020B0604020202020204" pitchFamily="34" charset="0"/>
            </a:rPr>
            <a:t>mientras que 23 colaboradores con un porcentaje de 32.9%  </a:t>
          </a:r>
          <a:r>
            <a:rPr lang="es-PE" sz="2000" u="none" kern="1200" dirty="0" smtClean="0">
              <a:uFillTx/>
              <a:latin typeface="Arial" panose="020B0604020202020204" pitchFamily="34" charset="0"/>
              <a:cs typeface="Arial" panose="020B0604020202020204" pitchFamily="34" charset="0"/>
            </a:rPr>
            <a:t>ellos  se inclinaron por la </a:t>
          </a:r>
          <a:r>
            <a:rPr lang="es-PE" sz="2000" u="none" kern="1200" dirty="0" smtClean="0">
              <a:solidFill>
                <a:schemeClr val="tx1"/>
              </a:solidFill>
              <a:uFillTx/>
              <a:latin typeface="Arial" panose="020B0604020202020204" pitchFamily="34" charset="0"/>
              <a:cs typeface="Arial" panose="020B0604020202020204" pitchFamily="34" charset="0"/>
            </a:rPr>
            <a:t>necesidad de  afiliación.</a:t>
          </a:r>
          <a:endParaRPr lang="es-PE" sz="2000" kern="1200" dirty="0">
            <a:solidFill>
              <a:schemeClr val="tx1"/>
            </a:solidFill>
            <a:latin typeface="Arial" panose="020B0604020202020204" pitchFamily="34" charset="0"/>
            <a:ea typeface="+mn-ea"/>
            <a:cs typeface="Arial" panose="020B0604020202020204" pitchFamily="34" charset="0"/>
          </a:endParaRPr>
        </a:p>
      </dgm:t>
    </dgm:pt>
    <dgm:pt modelId="{7D491EF8-3D0B-4797-A095-AA939C9ADED3}" type="parTrans" cxnId="{F6B5351E-4861-4E12-B9BD-736B899901C4}">
      <dgm:prSet/>
      <dgm:spPr/>
      <dgm:t>
        <a:bodyPr/>
        <a:lstStyle/>
        <a:p>
          <a:endParaRPr lang="es-PE" sz="1800"/>
        </a:p>
      </dgm:t>
    </dgm:pt>
    <dgm:pt modelId="{EC642248-C940-41F8-A82D-2ACD762A2993}" type="sibTrans" cxnId="{F6B5351E-4861-4E12-B9BD-736B899901C4}">
      <dgm:prSet/>
      <dgm:spPr/>
      <dgm:t>
        <a:bodyPr/>
        <a:lstStyle/>
        <a:p>
          <a:endParaRPr lang="es-PE" sz="1800"/>
        </a:p>
      </dgm:t>
    </dgm:pt>
    <dgm:pt modelId="{9D7764D6-241C-47E3-94C7-EF0137803276}" type="pres">
      <dgm:prSet presAssocID="{39B74889-F8B6-4298-A680-019EAD955EC1}" presName="Name0" presStyleCnt="0">
        <dgm:presLayoutVars>
          <dgm:chMax val="7"/>
          <dgm:chPref val="7"/>
          <dgm:dir/>
        </dgm:presLayoutVars>
      </dgm:prSet>
      <dgm:spPr/>
      <dgm:t>
        <a:bodyPr/>
        <a:lstStyle/>
        <a:p>
          <a:endParaRPr lang="es-PE"/>
        </a:p>
      </dgm:t>
    </dgm:pt>
    <dgm:pt modelId="{3FA239BE-8C2D-4294-8F55-0302AB649820}" type="pres">
      <dgm:prSet presAssocID="{39B74889-F8B6-4298-A680-019EAD955EC1}" presName="Name1" presStyleCnt="0"/>
      <dgm:spPr/>
    </dgm:pt>
    <dgm:pt modelId="{959C53F7-4713-42B5-87B6-00E2286618ED}" type="pres">
      <dgm:prSet presAssocID="{39B74889-F8B6-4298-A680-019EAD955EC1}" presName="cycle" presStyleCnt="0"/>
      <dgm:spPr/>
    </dgm:pt>
    <dgm:pt modelId="{83EA21F6-BC2D-4C39-A412-6F86F7BB1094}" type="pres">
      <dgm:prSet presAssocID="{39B74889-F8B6-4298-A680-019EAD955EC1}" presName="srcNode" presStyleLbl="node1" presStyleIdx="0" presStyleCnt="2"/>
      <dgm:spPr/>
    </dgm:pt>
    <dgm:pt modelId="{FAE3E864-04B1-440A-8A8D-D1DB7BC477BC}" type="pres">
      <dgm:prSet presAssocID="{39B74889-F8B6-4298-A680-019EAD955EC1}" presName="conn" presStyleLbl="parChTrans1D2" presStyleIdx="0" presStyleCnt="1"/>
      <dgm:spPr/>
      <dgm:t>
        <a:bodyPr/>
        <a:lstStyle/>
        <a:p>
          <a:endParaRPr lang="es-PE"/>
        </a:p>
      </dgm:t>
    </dgm:pt>
    <dgm:pt modelId="{1375546C-01ED-428C-9312-D26D5B79DD17}" type="pres">
      <dgm:prSet presAssocID="{39B74889-F8B6-4298-A680-019EAD955EC1}" presName="extraNode" presStyleLbl="node1" presStyleIdx="0" presStyleCnt="2"/>
      <dgm:spPr/>
    </dgm:pt>
    <dgm:pt modelId="{DAC50805-736E-4FAD-B10A-23F8B62DCD66}" type="pres">
      <dgm:prSet presAssocID="{39B74889-F8B6-4298-A680-019EAD955EC1}" presName="dstNode" presStyleLbl="node1" presStyleIdx="0" presStyleCnt="2"/>
      <dgm:spPr/>
    </dgm:pt>
    <dgm:pt modelId="{FD73A9DB-6510-49B0-9677-4CFD9E372FD5}" type="pres">
      <dgm:prSet presAssocID="{09813388-1164-4FA6-ABDD-48DDE39A90FB}" presName="text_1" presStyleLbl="node1" presStyleIdx="0" presStyleCnt="2" custScaleY="121052" custLinFactNeighborY="812">
        <dgm:presLayoutVars>
          <dgm:bulletEnabled val="1"/>
        </dgm:presLayoutVars>
      </dgm:prSet>
      <dgm:spPr/>
      <dgm:t>
        <a:bodyPr/>
        <a:lstStyle/>
        <a:p>
          <a:endParaRPr lang="es-PE"/>
        </a:p>
      </dgm:t>
    </dgm:pt>
    <dgm:pt modelId="{8C57588C-780A-49C2-9419-7F88B5F8CE62}" type="pres">
      <dgm:prSet presAssocID="{09813388-1164-4FA6-ABDD-48DDE39A90FB}" presName="accent_1" presStyleCnt="0"/>
      <dgm:spPr/>
    </dgm:pt>
    <dgm:pt modelId="{999F741B-0A33-49D4-BB83-D56CDCD4D96B}" type="pres">
      <dgm:prSet presAssocID="{09813388-1164-4FA6-ABDD-48DDE39A90FB}" presName="accentRepeatNode" presStyleLbl="solidFgAcc1" presStyleIdx="0" presStyleCnt="2" custScaleX="111040" custScaleY="107368" custLinFactNeighborX="-2760" custLinFactNeighborY="0"/>
      <dgm:spPr/>
    </dgm:pt>
    <dgm:pt modelId="{D44A46AA-500B-4BD9-A358-3387A4DDB5DD}" type="pres">
      <dgm:prSet presAssocID="{14B85676-6B4D-4BB8-A056-72275AABBD78}" presName="text_2" presStyleLbl="node1" presStyleIdx="1" presStyleCnt="2" custScaleY="118421" custLinFactNeighborX="-128" custLinFactNeighborY="-7856">
        <dgm:presLayoutVars>
          <dgm:bulletEnabled val="1"/>
        </dgm:presLayoutVars>
      </dgm:prSet>
      <dgm:spPr/>
      <dgm:t>
        <a:bodyPr/>
        <a:lstStyle/>
        <a:p>
          <a:endParaRPr lang="es-PE"/>
        </a:p>
      </dgm:t>
    </dgm:pt>
    <dgm:pt modelId="{177D1C03-B4C5-48E1-99B2-9FA52CA65696}" type="pres">
      <dgm:prSet presAssocID="{14B85676-6B4D-4BB8-A056-72275AABBD78}" presName="accent_2" presStyleCnt="0"/>
      <dgm:spPr/>
    </dgm:pt>
    <dgm:pt modelId="{276BCB3F-2AEA-47EB-9828-7E10F072042C}" type="pres">
      <dgm:prSet presAssocID="{14B85676-6B4D-4BB8-A056-72275AABBD78}" presName="accentRepeatNode" presStyleLbl="solidFgAcc1" presStyleIdx="1" presStyleCnt="2" custScaleX="113286" custScaleY="110525" custLinFactNeighborX="-518" custLinFactNeighborY="-2632"/>
      <dgm:spPr/>
    </dgm:pt>
  </dgm:ptLst>
  <dgm:cxnLst>
    <dgm:cxn modelId="{0C162753-23ED-49EB-9A28-222ACC8A6860}" type="presOf" srcId="{39B74889-F8B6-4298-A680-019EAD955EC1}" destId="{9D7764D6-241C-47E3-94C7-EF0137803276}" srcOrd="0" destOrd="0" presId="urn:microsoft.com/office/officeart/2008/layout/VerticalCurvedList"/>
    <dgm:cxn modelId="{476F2A91-BAC0-4026-817D-0A53DD536815}" type="presOf" srcId="{09813388-1164-4FA6-ABDD-48DDE39A90FB}" destId="{FD73A9DB-6510-49B0-9677-4CFD9E372FD5}" srcOrd="0" destOrd="0" presId="urn:microsoft.com/office/officeart/2008/layout/VerticalCurvedList"/>
    <dgm:cxn modelId="{29F005B4-F6FA-45B2-A6D5-7A95FFAF40F7}" type="presOf" srcId="{DE7C516A-4736-4ADD-B84D-9A83C0EC5447}" destId="{FAE3E864-04B1-440A-8A8D-D1DB7BC477BC}" srcOrd="0" destOrd="0" presId="urn:microsoft.com/office/officeart/2008/layout/VerticalCurvedList"/>
    <dgm:cxn modelId="{6D1477FB-1DDD-4202-A9CA-8C93724EE39F}" type="presOf" srcId="{14B85676-6B4D-4BB8-A056-72275AABBD78}" destId="{D44A46AA-500B-4BD9-A358-3387A4DDB5DD}" srcOrd="0" destOrd="0" presId="urn:microsoft.com/office/officeart/2008/layout/VerticalCurvedList"/>
    <dgm:cxn modelId="{F6B5351E-4861-4E12-B9BD-736B899901C4}" srcId="{39B74889-F8B6-4298-A680-019EAD955EC1}" destId="{14B85676-6B4D-4BB8-A056-72275AABBD78}" srcOrd="1" destOrd="0" parTransId="{7D491EF8-3D0B-4797-A095-AA939C9ADED3}" sibTransId="{EC642248-C940-41F8-A82D-2ACD762A2993}"/>
    <dgm:cxn modelId="{1CAF1E11-6435-4BB0-917C-E8DCB61574CA}" srcId="{39B74889-F8B6-4298-A680-019EAD955EC1}" destId="{09813388-1164-4FA6-ABDD-48DDE39A90FB}" srcOrd="0" destOrd="0" parTransId="{45466B65-C4FC-41EA-A9CA-5F36B47C3384}" sibTransId="{DE7C516A-4736-4ADD-B84D-9A83C0EC5447}"/>
    <dgm:cxn modelId="{64BFE297-403C-4A32-B14F-25297F7F3876}" type="presParOf" srcId="{9D7764D6-241C-47E3-94C7-EF0137803276}" destId="{3FA239BE-8C2D-4294-8F55-0302AB649820}" srcOrd="0" destOrd="0" presId="urn:microsoft.com/office/officeart/2008/layout/VerticalCurvedList"/>
    <dgm:cxn modelId="{E7D0C3FC-CA92-4D42-B1C5-2D1E9929ED1D}" type="presParOf" srcId="{3FA239BE-8C2D-4294-8F55-0302AB649820}" destId="{959C53F7-4713-42B5-87B6-00E2286618ED}" srcOrd="0" destOrd="0" presId="urn:microsoft.com/office/officeart/2008/layout/VerticalCurvedList"/>
    <dgm:cxn modelId="{DD4D7AC3-8060-4F5F-B93A-850C8B81A5BD}" type="presParOf" srcId="{959C53F7-4713-42B5-87B6-00E2286618ED}" destId="{83EA21F6-BC2D-4C39-A412-6F86F7BB1094}" srcOrd="0" destOrd="0" presId="urn:microsoft.com/office/officeart/2008/layout/VerticalCurvedList"/>
    <dgm:cxn modelId="{DC8F0EAB-E4C8-47B7-8224-A2F21D74DC44}" type="presParOf" srcId="{959C53F7-4713-42B5-87B6-00E2286618ED}" destId="{FAE3E864-04B1-440A-8A8D-D1DB7BC477BC}" srcOrd="1" destOrd="0" presId="urn:microsoft.com/office/officeart/2008/layout/VerticalCurvedList"/>
    <dgm:cxn modelId="{25555529-3D80-42A6-852E-C64AA064D25E}" type="presParOf" srcId="{959C53F7-4713-42B5-87B6-00E2286618ED}" destId="{1375546C-01ED-428C-9312-D26D5B79DD17}" srcOrd="2" destOrd="0" presId="urn:microsoft.com/office/officeart/2008/layout/VerticalCurvedList"/>
    <dgm:cxn modelId="{9D94E751-2275-4D32-928D-90A51BE106C3}" type="presParOf" srcId="{959C53F7-4713-42B5-87B6-00E2286618ED}" destId="{DAC50805-736E-4FAD-B10A-23F8B62DCD66}" srcOrd="3" destOrd="0" presId="urn:microsoft.com/office/officeart/2008/layout/VerticalCurvedList"/>
    <dgm:cxn modelId="{0F1511D8-090C-4AFB-ABDF-D6FE6AEDB066}" type="presParOf" srcId="{3FA239BE-8C2D-4294-8F55-0302AB649820}" destId="{FD73A9DB-6510-49B0-9677-4CFD9E372FD5}" srcOrd="1" destOrd="0" presId="urn:microsoft.com/office/officeart/2008/layout/VerticalCurvedList"/>
    <dgm:cxn modelId="{41DF0534-2151-4DED-B7BA-2A761E594F6C}" type="presParOf" srcId="{3FA239BE-8C2D-4294-8F55-0302AB649820}" destId="{8C57588C-780A-49C2-9419-7F88B5F8CE62}" srcOrd="2" destOrd="0" presId="urn:microsoft.com/office/officeart/2008/layout/VerticalCurvedList"/>
    <dgm:cxn modelId="{EAFDB806-0C35-4F3D-B6A9-97F656E4E7C0}" type="presParOf" srcId="{8C57588C-780A-49C2-9419-7F88B5F8CE62}" destId="{999F741B-0A33-49D4-BB83-D56CDCD4D96B}" srcOrd="0" destOrd="0" presId="urn:microsoft.com/office/officeart/2008/layout/VerticalCurvedList"/>
    <dgm:cxn modelId="{3F9A11BC-0E32-440C-87B4-02CEFA27495C}" type="presParOf" srcId="{3FA239BE-8C2D-4294-8F55-0302AB649820}" destId="{D44A46AA-500B-4BD9-A358-3387A4DDB5DD}" srcOrd="3" destOrd="0" presId="urn:microsoft.com/office/officeart/2008/layout/VerticalCurvedList"/>
    <dgm:cxn modelId="{9518F225-905B-43BD-877F-08773623D356}" type="presParOf" srcId="{3FA239BE-8C2D-4294-8F55-0302AB649820}" destId="{177D1C03-B4C5-48E1-99B2-9FA52CA65696}" srcOrd="4" destOrd="0" presId="urn:microsoft.com/office/officeart/2008/layout/VerticalCurvedList"/>
    <dgm:cxn modelId="{3FFC8D73-BC4B-4D40-A11A-70BB6FC57754}" type="presParOf" srcId="{177D1C03-B4C5-48E1-99B2-9FA52CA65696}" destId="{276BCB3F-2AEA-47EB-9828-7E10F072042C}"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9B74889-F8B6-4298-A680-019EAD955EC1}" type="doc">
      <dgm:prSet loTypeId="urn:microsoft.com/office/officeart/2008/layout/VerticalCurvedList" loCatId="list" qsTypeId="urn:microsoft.com/office/officeart/2005/8/quickstyle/simple5" qsCatId="simple" csTypeId="urn:microsoft.com/office/officeart/2005/8/colors/colorful1" csCatId="colorful" phldr="1"/>
      <dgm:spPr/>
      <dgm:t>
        <a:bodyPr/>
        <a:lstStyle/>
        <a:p>
          <a:endParaRPr lang="es-PE"/>
        </a:p>
      </dgm:t>
    </dgm:pt>
    <dgm:pt modelId="{09813388-1164-4FA6-ABDD-48DDE39A90FB}">
      <dgm:prSet phldrT="[Texto]" custT="1"/>
      <dgm:spPr/>
      <dgm:t>
        <a:bodyPr/>
        <a:lstStyle/>
        <a:p>
          <a:pPr algn="just">
            <a:buFont typeface="+mj-lt"/>
            <a:buNone/>
          </a:pPr>
          <a:r>
            <a:rPr lang="es-PE" sz="2000" u="none" kern="1200" dirty="0" smtClean="0">
              <a:uFillTx/>
              <a:latin typeface="Arial" panose="020B0604020202020204" pitchFamily="34" charset="0"/>
              <a:cs typeface="Arial" panose="020B0604020202020204" pitchFamily="34" charset="0"/>
            </a:rPr>
            <a:t>En el establecimiento de salud de la provincia de Bongará - Amazonas, de un total de 70 encuestados con respecto de los estilos de liderazgo. De los cuales </a:t>
          </a:r>
          <a:r>
            <a:rPr lang="es-PE" sz="2000" b="1" u="none" kern="1200" dirty="0" smtClean="0">
              <a:solidFill>
                <a:schemeClr val="tx1"/>
              </a:solidFill>
              <a:uFillTx/>
              <a:latin typeface="Arial" panose="020B0604020202020204" pitchFamily="34" charset="0"/>
              <a:cs typeface="Arial" panose="020B0604020202020204" pitchFamily="34" charset="0"/>
            </a:rPr>
            <a:t>24 colaboradores con un porcentaje de 34.3%</a:t>
          </a:r>
          <a:r>
            <a:rPr lang="es-PE" sz="2000" u="none" kern="1200" dirty="0" smtClean="0">
              <a:uFillTx/>
              <a:latin typeface="Arial" panose="020B0604020202020204" pitchFamily="34" charset="0"/>
              <a:cs typeface="Arial" panose="020B0604020202020204" pitchFamily="34" charset="0"/>
            </a:rPr>
            <a:t> tiene inclinación al </a:t>
          </a:r>
          <a:r>
            <a:rPr lang="es-PE" sz="2000" b="1" u="none" kern="1200" dirty="0" smtClean="0">
              <a:solidFill>
                <a:schemeClr val="tx1"/>
              </a:solidFill>
              <a:uFillTx/>
              <a:latin typeface="Arial" panose="020B0604020202020204" pitchFamily="34" charset="0"/>
              <a:cs typeface="Arial" panose="020B0604020202020204" pitchFamily="34" charset="0"/>
            </a:rPr>
            <a:t>liderazgo visionario </a:t>
          </a:r>
          <a:r>
            <a:rPr lang="es-PE" sz="2000" u="none" kern="1200" dirty="0" smtClean="0">
              <a:uFillTx/>
              <a:latin typeface="Arial" panose="020B0604020202020204" pitchFamily="34" charset="0"/>
              <a:cs typeface="Arial" panose="020B0604020202020204" pitchFamily="34" charset="0"/>
            </a:rPr>
            <a:t>teniendo el más alto porcentaje; mientras que </a:t>
          </a:r>
          <a:r>
            <a:rPr lang="es-PE" sz="2000" b="1" u="none" kern="1200" dirty="0" smtClean="0">
              <a:solidFill>
                <a:schemeClr val="tx1"/>
              </a:solidFill>
              <a:uFillTx/>
              <a:latin typeface="Arial" panose="020B0604020202020204" pitchFamily="34" charset="0"/>
              <a:cs typeface="Arial" panose="020B0604020202020204" pitchFamily="34" charset="0"/>
            </a:rPr>
            <a:t>16 colaboradores  con un porcentaje de 22.9 %</a:t>
          </a:r>
          <a:r>
            <a:rPr lang="es-PE" sz="2000" u="none" kern="1200" dirty="0" smtClean="0">
              <a:solidFill>
                <a:schemeClr val="bg1"/>
              </a:solidFill>
              <a:uFillTx/>
              <a:latin typeface="Arial" panose="020B0604020202020204" pitchFamily="34" charset="0"/>
              <a:cs typeface="Arial" panose="020B0604020202020204" pitchFamily="34" charset="0"/>
            </a:rPr>
            <a:t>de</a:t>
          </a:r>
          <a:r>
            <a:rPr lang="es-PE" sz="2000" u="none" kern="1200" dirty="0" smtClean="0">
              <a:solidFill>
                <a:schemeClr val="tx1"/>
              </a:solidFill>
              <a:uFillTx/>
              <a:latin typeface="Arial" panose="020B0604020202020204" pitchFamily="34" charset="0"/>
              <a:cs typeface="Arial" panose="020B0604020202020204" pitchFamily="34" charset="0"/>
            </a:rPr>
            <a:t> </a:t>
          </a:r>
          <a:r>
            <a:rPr lang="es-PE" sz="2000" u="none" kern="1200" dirty="0" smtClean="0">
              <a:uFillTx/>
              <a:latin typeface="Arial" panose="020B0604020202020204" pitchFamily="34" charset="0"/>
              <a:cs typeface="Arial" panose="020B0604020202020204" pitchFamily="34" charset="0"/>
            </a:rPr>
            <a:t>ellos se </a:t>
          </a:r>
          <a:r>
            <a:rPr lang="es-PE" sz="2000" b="1" u="none" kern="1200" dirty="0" smtClean="0">
              <a:solidFill>
                <a:schemeClr val="tx1"/>
              </a:solidFill>
              <a:uFillTx/>
              <a:latin typeface="Arial" panose="020B0604020202020204" pitchFamily="34" charset="0"/>
              <a:cs typeface="Arial" panose="020B0604020202020204" pitchFamily="34" charset="0"/>
            </a:rPr>
            <a:t>inclinan por el estilo transaccional.  </a:t>
          </a:r>
          <a:endParaRPr lang="es-PE" sz="2000" b="1" kern="1200" dirty="0">
            <a:solidFill>
              <a:schemeClr val="tx1"/>
            </a:solidFill>
            <a:latin typeface="Arial" panose="020B0604020202020204" pitchFamily="34" charset="0"/>
            <a:ea typeface="+mn-ea"/>
            <a:cs typeface="Arial" panose="020B0604020202020204" pitchFamily="34" charset="0"/>
          </a:endParaRPr>
        </a:p>
      </dgm:t>
    </dgm:pt>
    <dgm:pt modelId="{45466B65-C4FC-41EA-A9CA-5F36B47C3384}" type="parTrans" cxnId="{1CAF1E11-6435-4BB0-917C-E8DCB61574CA}">
      <dgm:prSet/>
      <dgm:spPr/>
      <dgm:t>
        <a:bodyPr/>
        <a:lstStyle/>
        <a:p>
          <a:endParaRPr lang="es-PE"/>
        </a:p>
      </dgm:t>
    </dgm:pt>
    <dgm:pt modelId="{DE7C516A-4736-4ADD-B84D-9A83C0EC5447}" type="sibTrans" cxnId="{1CAF1E11-6435-4BB0-917C-E8DCB61574CA}">
      <dgm:prSet/>
      <dgm:spPr/>
      <dgm:t>
        <a:bodyPr/>
        <a:lstStyle/>
        <a:p>
          <a:endParaRPr lang="es-PE"/>
        </a:p>
      </dgm:t>
    </dgm:pt>
    <dgm:pt modelId="{9D7764D6-241C-47E3-94C7-EF0137803276}" type="pres">
      <dgm:prSet presAssocID="{39B74889-F8B6-4298-A680-019EAD955EC1}" presName="Name0" presStyleCnt="0">
        <dgm:presLayoutVars>
          <dgm:chMax val="7"/>
          <dgm:chPref val="7"/>
          <dgm:dir/>
        </dgm:presLayoutVars>
      </dgm:prSet>
      <dgm:spPr/>
      <dgm:t>
        <a:bodyPr/>
        <a:lstStyle/>
        <a:p>
          <a:endParaRPr lang="es-PE"/>
        </a:p>
      </dgm:t>
    </dgm:pt>
    <dgm:pt modelId="{3FA239BE-8C2D-4294-8F55-0302AB649820}" type="pres">
      <dgm:prSet presAssocID="{39B74889-F8B6-4298-A680-019EAD955EC1}" presName="Name1" presStyleCnt="0"/>
      <dgm:spPr/>
    </dgm:pt>
    <dgm:pt modelId="{959C53F7-4713-42B5-87B6-00E2286618ED}" type="pres">
      <dgm:prSet presAssocID="{39B74889-F8B6-4298-A680-019EAD955EC1}" presName="cycle" presStyleCnt="0"/>
      <dgm:spPr/>
    </dgm:pt>
    <dgm:pt modelId="{83EA21F6-BC2D-4C39-A412-6F86F7BB1094}" type="pres">
      <dgm:prSet presAssocID="{39B74889-F8B6-4298-A680-019EAD955EC1}" presName="srcNode" presStyleLbl="node1" presStyleIdx="0" presStyleCnt="1"/>
      <dgm:spPr/>
    </dgm:pt>
    <dgm:pt modelId="{FAE3E864-04B1-440A-8A8D-D1DB7BC477BC}" type="pres">
      <dgm:prSet presAssocID="{39B74889-F8B6-4298-A680-019EAD955EC1}" presName="conn" presStyleLbl="parChTrans1D2" presStyleIdx="0" presStyleCnt="1"/>
      <dgm:spPr/>
      <dgm:t>
        <a:bodyPr/>
        <a:lstStyle/>
        <a:p>
          <a:endParaRPr lang="es-PE"/>
        </a:p>
      </dgm:t>
    </dgm:pt>
    <dgm:pt modelId="{1375546C-01ED-428C-9312-D26D5B79DD17}" type="pres">
      <dgm:prSet presAssocID="{39B74889-F8B6-4298-A680-019EAD955EC1}" presName="extraNode" presStyleLbl="node1" presStyleIdx="0" presStyleCnt="1"/>
      <dgm:spPr/>
    </dgm:pt>
    <dgm:pt modelId="{DAC50805-736E-4FAD-B10A-23F8B62DCD66}" type="pres">
      <dgm:prSet presAssocID="{39B74889-F8B6-4298-A680-019EAD955EC1}" presName="dstNode" presStyleLbl="node1" presStyleIdx="0" presStyleCnt="1"/>
      <dgm:spPr/>
    </dgm:pt>
    <dgm:pt modelId="{FD73A9DB-6510-49B0-9677-4CFD9E372FD5}" type="pres">
      <dgm:prSet presAssocID="{09813388-1164-4FA6-ABDD-48DDE39A90FB}" presName="text_1" presStyleLbl="node1" presStyleIdx="0" presStyleCnt="1" custScaleY="121052" custLinFactNeighborX="-2872" custLinFactNeighborY="1365">
        <dgm:presLayoutVars>
          <dgm:bulletEnabled val="1"/>
        </dgm:presLayoutVars>
      </dgm:prSet>
      <dgm:spPr/>
      <dgm:t>
        <a:bodyPr/>
        <a:lstStyle/>
        <a:p>
          <a:endParaRPr lang="es-PE"/>
        </a:p>
      </dgm:t>
    </dgm:pt>
    <dgm:pt modelId="{8C57588C-780A-49C2-9419-7F88B5F8CE62}" type="pres">
      <dgm:prSet presAssocID="{09813388-1164-4FA6-ABDD-48DDE39A90FB}" presName="accent_1" presStyleCnt="0"/>
      <dgm:spPr/>
    </dgm:pt>
    <dgm:pt modelId="{999F741B-0A33-49D4-BB83-D56CDCD4D96B}" type="pres">
      <dgm:prSet presAssocID="{09813388-1164-4FA6-ABDD-48DDE39A90FB}" presName="accentRepeatNode" presStyleLbl="solidFgAcc1" presStyleIdx="0" presStyleCnt="1" custScaleX="111040" custScaleY="107368" custLinFactNeighborX="-2760" custLinFactNeighborY="0"/>
      <dgm:spPr/>
    </dgm:pt>
  </dgm:ptLst>
  <dgm:cxnLst>
    <dgm:cxn modelId="{0C162753-23ED-49EB-9A28-222ACC8A6860}" type="presOf" srcId="{39B74889-F8B6-4298-A680-019EAD955EC1}" destId="{9D7764D6-241C-47E3-94C7-EF0137803276}" srcOrd="0" destOrd="0" presId="urn:microsoft.com/office/officeart/2008/layout/VerticalCurvedList"/>
    <dgm:cxn modelId="{476F2A91-BAC0-4026-817D-0A53DD536815}" type="presOf" srcId="{09813388-1164-4FA6-ABDD-48DDE39A90FB}" destId="{FD73A9DB-6510-49B0-9677-4CFD9E372FD5}" srcOrd="0" destOrd="0" presId="urn:microsoft.com/office/officeart/2008/layout/VerticalCurvedList"/>
    <dgm:cxn modelId="{29F005B4-F6FA-45B2-A6D5-7A95FFAF40F7}" type="presOf" srcId="{DE7C516A-4736-4ADD-B84D-9A83C0EC5447}" destId="{FAE3E864-04B1-440A-8A8D-D1DB7BC477BC}" srcOrd="0" destOrd="0" presId="urn:microsoft.com/office/officeart/2008/layout/VerticalCurvedList"/>
    <dgm:cxn modelId="{1CAF1E11-6435-4BB0-917C-E8DCB61574CA}" srcId="{39B74889-F8B6-4298-A680-019EAD955EC1}" destId="{09813388-1164-4FA6-ABDD-48DDE39A90FB}" srcOrd="0" destOrd="0" parTransId="{45466B65-C4FC-41EA-A9CA-5F36B47C3384}" sibTransId="{DE7C516A-4736-4ADD-B84D-9A83C0EC5447}"/>
    <dgm:cxn modelId="{64BFE297-403C-4A32-B14F-25297F7F3876}" type="presParOf" srcId="{9D7764D6-241C-47E3-94C7-EF0137803276}" destId="{3FA239BE-8C2D-4294-8F55-0302AB649820}" srcOrd="0" destOrd="0" presId="urn:microsoft.com/office/officeart/2008/layout/VerticalCurvedList"/>
    <dgm:cxn modelId="{E7D0C3FC-CA92-4D42-B1C5-2D1E9929ED1D}" type="presParOf" srcId="{3FA239BE-8C2D-4294-8F55-0302AB649820}" destId="{959C53F7-4713-42B5-87B6-00E2286618ED}" srcOrd="0" destOrd="0" presId="urn:microsoft.com/office/officeart/2008/layout/VerticalCurvedList"/>
    <dgm:cxn modelId="{DD4D7AC3-8060-4F5F-B93A-850C8B81A5BD}" type="presParOf" srcId="{959C53F7-4713-42B5-87B6-00E2286618ED}" destId="{83EA21F6-BC2D-4C39-A412-6F86F7BB1094}" srcOrd="0" destOrd="0" presId="urn:microsoft.com/office/officeart/2008/layout/VerticalCurvedList"/>
    <dgm:cxn modelId="{DC8F0EAB-E4C8-47B7-8224-A2F21D74DC44}" type="presParOf" srcId="{959C53F7-4713-42B5-87B6-00E2286618ED}" destId="{FAE3E864-04B1-440A-8A8D-D1DB7BC477BC}" srcOrd="1" destOrd="0" presId="urn:microsoft.com/office/officeart/2008/layout/VerticalCurvedList"/>
    <dgm:cxn modelId="{25555529-3D80-42A6-852E-C64AA064D25E}" type="presParOf" srcId="{959C53F7-4713-42B5-87B6-00E2286618ED}" destId="{1375546C-01ED-428C-9312-D26D5B79DD17}" srcOrd="2" destOrd="0" presId="urn:microsoft.com/office/officeart/2008/layout/VerticalCurvedList"/>
    <dgm:cxn modelId="{9D94E751-2275-4D32-928D-90A51BE106C3}" type="presParOf" srcId="{959C53F7-4713-42B5-87B6-00E2286618ED}" destId="{DAC50805-736E-4FAD-B10A-23F8B62DCD66}" srcOrd="3" destOrd="0" presId="urn:microsoft.com/office/officeart/2008/layout/VerticalCurvedList"/>
    <dgm:cxn modelId="{0F1511D8-090C-4AFB-ABDF-D6FE6AEDB066}" type="presParOf" srcId="{3FA239BE-8C2D-4294-8F55-0302AB649820}" destId="{FD73A9DB-6510-49B0-9677-4CFD9E372FD5}" srcOrd="1" destOrd="0" presId="urn:microsoft.com/office/officeart/2008/layout/VerticalCurvedList"/>
    <dgm:cxn modelId="{41DF0534-2151-4DED-B7BA-2A761E594F6C}" type="presParOf" srcId="{3FA239BE-8C2D-4294-8F55-0302AB649820}" destId="{8C57588C-780A-49C2-9419-7F88B5F8CE62}" srcOrd="2" destOrd="0" presId="urn:microsoft.com/office/officeart/2008/layout/VerticalCurvedList"/>
    <dgm:cxn modelId="{EAFDB806-0C35-4F3D-B6A9-97F656E4E7C0}" type="presParOf" srcId="{8C57588C-780A-49C2-9419-7F88B5F8CE62}" destId="{999F741B-0A33-49D4-BB83-D56CDCD4D96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F2637-E3A8-44EB-B424-450E9DF1E9B2}">
      <dsp:nvSpPr>
        <dsp:cNvPr id="0" name=""/>
        <dsp:cNvSpPr/>
      </dsp:nvSpPr>
      <dsp:spPr>
        <a:xfrm>
          <a:off x="2169723" y="80783"/>
          <a:ext cx="4366990" cy="4150500"/>
        </a:xfrm>
        <a:prstGeom prst="pie">
          <a:avLst>
            <a:gd name="adj1" fmla="val 16200000"/>
            <a:gd name="adj2" fmla="val 180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s-ES" sz="3000" kern="1200" dirty="0"/>
            <a:t>NACIONAL</a:t>
          </a:r>
        </a:p>
      </dsp:txBody>
      <dsp:txXfrm>
        <a:off x="4471231" y="960293"/>
        <a:ext cx="1559639" cy="1235268"/>
      </dsp:txXfrm>
    </dsp:sp>
    <dsp:sp modelId="{4D782A10-FFCE-4054-ABC5-7A9191F80C37}">
      <dsp:nvSpPr>
        <dsp:cNvPr id="0" name=""/>
        <dsp:cNvSpPr/>
      </dsp:nvSpPr>
      <dsp:spPr>
        <a:xfrm>
          <a:off x="2217183" y="80821"/>
          <a:ext cx="4202796" cy="4330756"/>
        </a:xfrm>
        <a:prstGeom prst="pie">
          <a:avLst>
            <a:gd name="adj1" fmla="val 1800000"/>
            <a:gd name="adj2" fmla="val 9000000"/>
          </a:avLst>
        </a:prstGeom>
        <a:solidFill>
          <a:schemeClr val="accent3">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s-ES" sz="3000" kern="1200" dirty="0" smtClean="0"/>
            <a:t>LOCAL</a:t>
          </a:r>
          <a:endParaRPr lang="es-ES" sz="3000" kern="1200" dirty="0"/>
        </a:p>
      </dsp:txBody>
      <dsp:txXfrm>
        <a:off x="3217849" y="2890657"/>
        <a:ext cx="2251498" cy="1134245"/>
      </dsp:txXfrm>
    </dsp:sp>
    <dsp:sp modelId="{E20C76FD-E7ED-4D0A-BD96-F3D53EB31EBF}">
      <dsp:nvSpPr>
        <dsp:cNvPr id="0" name=""/>
        <dsp:cNvSpPr/>
      </dsp:nvSpPr>
      <dsp:spPr>
        <a:xfrm>
          <a:off x="2164658" y="56253"/>
          <a:ext cx="4244218" cy="4207777"/>
        </a:xfrm>
        <a:prstGeom prst="pie">
          <a:avLst>
            <a:gd name="adj1" fmla="val 9000000"/>
            <a:gd name="adj2" fmla="val 16200000"/>
          </a:avLst>
        </a:prstGeom>
        <a:solidFill>
          <a:schemeClr val="accent4">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s-ES" sz="2300" kern="1200" dirty="0"/>
        </a:p>
        <a:p>
          <a:pPr lvl="0" algn="ctr" defTabSz="1022350">
            <a:lnSpc>
              <a:spcPct val="90000"/>
            </a:lnSpc>
            <a:spcBef>
              <a:spcPct val="0"/>
            </a:spcBef>
            <a:spcAft>
              <a:spcPct val="35000"/>
            </a:spcAft>
          </a:pPr>
          <a:r>
            <a:rPr lang="es-ES" sz="2300" kern="1200" dirty="0"/>
            <a:t>MUNDIAL</a:t>
          </a:r>
        </a:p>
        <a:p>
          <a:pPr lvl="0" algn="ctr" defTabSz="1022350">
            <a:lnSpc>
              <a:spcPct val="90000"/>
            </a:lnSpc>
            <a:spcBef>
              <a:spcPct val="0"/>
            </a:spcBef>
            <a:spcAft>
              <a:spcPct val="35000"/>
            </a:spcAft>
          </a:pPr>
          <a:endParaRPr lang="es-ES" sz="1400" kern="1200" dirty="0"/>
        </a:p>
      </dsp:txBody>
      <dsp:txXfrm>
        <a:off x="2656280" y="947901"/>
        <a:ext cx="1515792" cy="1252314"/>
      </dsp:txXfrm>
    </dsp:sp>
    <dsp:sp modelId="{FAE83A11-DD01-417C-8AB8-27B8E6BE3432}">
      <dsp:nvSpPr>
        <dsp:cNvPr id="0" name=""/>
        <dsp:cNvSpPr/>
      </dsp:nvSpPr>
      <dsp:spPr>
        <a:xfrm>
          <a:off x="2020436" y="-176152"/>
          <a:ext cx="4664371" cy="4664371"/>
        </a:xfrm>
        <a:prstGeom prst="circularArrow">
          <a:avLst>
            <a:gd name="adj1" fmla="val 5085"/>
            <a:gd name="adj2" fmla="val 327528"/>
            <a:gd name="adj3" fmla="val 1472472"/>
            <a:gd name="adj4" fmla="val 16199432"/>
            <a:gd name="adj5" fmla="val 5932"/>
          </a:avLst>
        </a:prstGeom>
        <a:solidFill>
          <a:schemeClr val="accent2">
            <a:hueOff val="0"/>
            <a:satOff val="0"/>
            <a:lumOff val="0"/>
            <a:alphaOff val="0"/>
          </a:schemeClr>
        </a:solidFill>
        <a:ln>
          <a:noFill/>
        </a:ln>
        <a:effectLst/>
      </dsp:spPr>
      <dsp:style>
        <a:lnRef idx="0">
          <a:scrgbClr r="0" g="0" b="0"/>
        </a:lnRef>
        <a:fillRef idx="2">
          <a:scrgbClr r="0" g="0" b="0"/>
        </a:fillRef>
        <a:effectRef idx="1">
          <a:scrgbClr r="0" g="0" b="0"/>
        </a:effectRef>
        <a:fontRef idx="minor">
          <a:schemeClr val="dk1"/>
        </a:fontRef>
      </dsp:style>
    </dsp:sp>
    <dsp:sp modelId="{AB536E48-C112-4663-A353-5A2CECEAA594}">
      <dsp:nvSpPr>
        <dsp:cNvPr id="0" name=""/>
        <dsp:cNvSpPr/>
      </dsp:nvSpPr>
      <dsp:spPr>
        <a:xfrm>
          <a:off x="1986169" y="-87030"/>
          <a:ext cx="4664371" cy="4664371"/>
        </a:xfrm>
        <a:prstGeom prst="circularArrow">
          <a:avLst>
            <a:gd name="adj1" fmla="val 5085"/>
            <a:gd name="adj2" fmla="val 327528"/>
            <a:gd name="adj3" fmla="val 8671970"/>
            <a:gd name="adj4" fmla="val 1800502"/>
            <a:gd name="adj5" fmla="val 5932"/>
          </a:avLst>
        </a:prstGeom>
        <a:solidFill>
          <a:schemeClr val="accent3">
            <a:hueOff val="0"/>
            <a:satOff val="0"/>
            <a:lumOff val="0"/>
            <a:alphaOff val="0"/>
          </a:schemeClr>
        </a:solidFill>
        <a:ln>
          <a:noFill/>
        </a:ln>
        <a:effectLst/>
      </dsp:spPr>
      <dsp:style>
        <a:lnRef idx="0">
          <a:scrgbClr r="0" g="0" b="0"/>
        </a:lnRef>
        <a:fillRef idx="2">
          <a:scrgbClr r="0" g="0" b="0"/>
        </a:fillRef>
        <a:effectRef idx="1">
          <a:scrgbClr r="0" g="0" b="0"/>
        </a:effectRef>
        <a:fontRef idx="minor">
          <a:schemeClr val="dk1"/>
        </a:fontRef>
      </dsp:style>
    </dsp:sp>
    <dsp:sp modelId="{FDA28ACD-BA24-452E-AFEF-8A5E5310F7C7}">
      <dsp:nvSpPr>
        <dsp:cNvPr id="0" name=""/>
        <dsp:cNvSpPr/>
      </dsp:nvSpPr>
      <dsp:spPr>
        <a:xfrm>
          <a:off x="1953832" y="-172292"/>
          <a:ext cx="4664371" cy="4664371"/>
        </a:xfrm>
        <a:prstGeom prst="circularArrow">
          <a:avLst>
            <a:gd name="adj1" fmla="val 5085"/>
            <a:gd name="adj2" fmla="val 327528"/>
            <a:gd name="adj3" fmla="val 15873039"/>
            <a:gd name="adj4" fmla="val 9000000"/>
            <a:gd name="adj5" fmla="val 5932"/>
          </a:avLst>
        </a:prstGeom>
        <a:solidFill>
          <a:schemeClr val="accent4">
            <a:hueOff val="0"/>
            <a:satOff val="0"/>
            <a:lumOff val="0"/>
            <a:alphaOff val="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C1AC-53BF-41C8-A184-38E2EB0B79A1}">
      <dsp:nvSpPr>
        <dsp:cNvPr id="0" name=""/>
        <dsp:cNvSpPr/>
      </dsp:nvSpPr>
      <dsp:spPr>
        <a:xfrm>
          <a:off x="-446271" y="18525"/>
          <a:ext cx="4291032" cy="4264562"/>
        </a:xfrm>
        <a:prstGeom prst="pie">
          <a:avLst>
            <a:gd name="adj1" fmla="val 5400000"/>
            <a:gd name="adj2" fmla="val 16200000"/>
          </a:avLst>
        </a:prstGeom>
        <a:solidFill>
          <a:schemeClr val="accent2"/>
        </a:solidFill>
        <a:ln w="1905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sp>
    <dsp:sp modelId="{57107D37-373E-4401-8889-EAFFD94E89A6}">
      <dsp:nvSpPr>
        <dsp:cNvPr id="0" name=""/>
        <dsp:cNvSpPr/>
      </dsp:nvSpPr>
      <dsp:spPr>
        <a:xfrm>
          <a:off x="1677361" y="0"/>
          <a:ext cx="8448356" cy="4821493"/>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PE" sz="2000" b="1" kern="1200" dirty="0">
              <a:latin typeface="Arial" panose="020B0604020202020204" pitchFamily="34" charset="0"/>
              <a:cs typeface="Arial" panose="020B0604020202020204" pitchFamily="34" charset="0"/>
            </a:rPr>
            <a:t>OBJETIVO </a:t>
          </a:r>
        </a:p>
        <a:p>
          <a:pPr lvl="0" algn="ctr" defTabSz="889000">
            <a:lnSpc>
              <a:spcPct val="90000"/>
            </a:lnSpc>
            <a:spcBef>
              <a:spcPct val="0"/>
            </a:spcBef>
            <a:spcAft>
              <a:spcPct val="35000"/>
            </a:spcAft>
          </a:pPr>
          <a:r>
            <a:rPr lang="es-PE" sz="2000" b="1" kern="1200" dirty="0">
              <a:latin typeface="Arial" panose="020B0604020202020204" pitchFamily="34" charset="0"/>
              <a:cs typeface="Arial" panose="020B0604020202020204" pitchFamily="34" charset="0"/>
            </a:rPr>
            <a:t>GENERAL</a:t>
          </a:r>
        </a:p>
      </dsp:txBody>
      <dsp:txXfrm>
        <a:off x="1677361" y="0"/>
        <a:ext cx="4224178" cy="2290209"/>
      </dsp:txXfrm>
    </dsp:sp>
    <dsp:sp modelId="{D7EBCEF1-0219-46E7-9A20-B69DDF173F12}">
      <dsp:nvSpPr>
        <dsp:cNvPr id="0" name=""/>
        <dsp:cNvSpPr/>
      </dsp:nvSpPr>
      <dsp:spPr>
        <a:xfrm>
          <a:off x="374751" y="2018616"/>
          <a:ext cx="2290209" cy="2793093"/>
        </a:xfrm>
        <a:prstGeom prst="pie">
          <a:avLst>
            <a:gd name="adj1" fmla="val 5400000"/>
            <a:gd name="adj2" fmla="val 16200000"/>
          </a:avLst>
        </a:prstGeom>
        <a:solidFill>
          <a:schemeClr val="accent5"/>
        </a:solidFill>
        <a:ln w="1905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sp>
    <dsp:sp modelId="{7E75BD0D-47C2-4314-B95E-D7E082FBC7D0}">
      <dsp:nvSpPr>
        <dsp:cNvPr id="0" name=""/>
        <dsp:cNvSpPr/>
      </dsp:nvSpPr>
      <dsp:spPr>
        <a:xfrm>
          <a:off x="1366631" y="1918809"/>
          <a:ext cx="8401295" cy="2846180"/>
        </a:xfrm>
        <a:prstGeom prst="rect">
          <a:avLst/>
        </a:prstGeom>
        <a:solidFill>
          <a:schemeClr val="lt1">
            <a:alpha val="90000"/>
            <a:hueOff val="0"/>
            <a:satOff val="0"/>
            <a:lumOff val="0"/>
            <a:alphaOff val="0"/>
          </a:schemeClr>
        </a:solidFill>
        <a:ln w="9525" cap="flat" cmpd="sng" algn="ctr">
          <a:solidFill>
            <a:schemeClr val="accent4">
              <a:hueOff val="-1528355"/>
              <a:satOff val="-10245"/>
              <a:lumOff val="-1058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PE" sz="2000" b="1" kern="1200" dirty="0">
              <a:latin typeface="Arial" panose="020B0604020202020204" pitchFamily="34" charset="0"/>
              <a:cs typeface="Arial" panose="020B0604020202020204" pitchFamily="34" charset="0"/>
            </a:rPr>
            <a:t>OBJETIVOS </a:t>
          </a:r>
        </a:p>
        <a:p>
          <a:pPr lvl="0" algn="ctr" defTabSz="889000">
            <a:lnSpc>
              <a:spcPct val="90000"/>
            </a:lnSpc>
            <a:spcBef>
              <a:spcPct val="0"/>
            </a:spcBef>
            <a:spcAft>
              <a:spcPct val="35000"/>
            </a:spcAft>
          </a:pPr>
          <a:r>
            <a:rPr lang="es-PE" sz="2000" b="1" kern="1200" dirty="0">
              <a:latin typeface="Arial" panose="020B0604020202020204" pitchFamily="34" charset="0"/>
              <a:cs typeface="Arial" panose="020B0604020202020204" pitchFamily="34" charset="0"/>
            </a:rPr>
            <a:t>ESPECIFICOS</a:t>
          </a:r>
        </a:p>
      </dsp:txBody>
      <dsp:txXfrm>
        <a:off x="1366631" y="1918809"/>
        <a:ext cx="4200647" cy="2846180"/>
      </dsp:txXfrm>
    </dsp:sp>
    <dsp:sp modelId="{303463BE-DA34-4218-840A-1E4504AC8D39}">
      <dsp:nvSpPr>
        <dsp:cNvPr id="0" name=""/>
        <dsp:cNvSpPr/>
      </dsp:nvSpPr>
      <dsp:spPr>
        <a:xfrm>
          <a:off x="4391420" y="-18455"/>
          <a:ext cx="5063142" cy="2290209"/>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just" defTabSz="711200">
            <a:lnSpc>
              <a:spcPct val="90000"/>
            </a:lnSpc>
            <a:spcBef>
              <a:spcPct val="0"/>
            </a:spcBef>
            <a:spcAft>
              <a:spcPct val="15000"/>
            </a:spcAft>
            <a:buChar char="••"/>
          </a:pPr>
          <a:r>
            <a:rPr lang="es-PE" sz="1600" kern="1200" dirty="0">
              <a:latin typeface="Franklin Gothic Medium" panose="020B0603020102020204" pitchFamily="34" charset="0"/>
              <a:cs typeface="Arial" panose="020B0604020202020204" pitchFamily="34" charset="0"/>
            </a:rPr>
            <a:t>Determinar la relación que existe entre la motivación laboral y los estilos de liderazgo que presentan los colaboradores profesionales y técnicos de los Establecimientos de Salud de la Provincia de Bongará - 2016.</a:t>
          </a:r>
        </a:p>
      </dsp:txBody>
      <dsp:txXfrm>
        <a:off x="4391420" y="-18455"/>
        <a:ext cx="5063142" cy="2290209"/>
      </dsp:txXfrm>
    </dsp:sp>
    <dsp:sp modelId="{4E4BA573-7A56-4CD2-BB78-9429D4D21D65}">
      <dsp:nvSpPr>
        <dsp:cNvPr id="0" name=""/>
        <dsp:cNvSpPr/>
      </dsp:nvSpPr>
      <dsp:spPr>
        <a:xfrm>
          <a:off x="4378961" y="2076997"/>
          <a:ext cx="5591078" cy="2744495"/>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90488" lvl="1" indent="-90488" algn="just" defTabSz="711200">
            <a:lnSpc>
              <a:spcPct val="90000"/>
            </a:lnSpc>
            <a:spcBef>
              <a:spcPct val="0"/>
            </a:spcBef>
            <a:spcAft>
              <a:spcPct val="15000"/>
            </a:spcAft>
            <a:buFont typeface="Arial" panose="020B0604020202020204" pitchFamily="34" charset="0"/>
            <a:buChar char="••"/>
          </a:pPr>
          <a:r>
            <a:rPr lang="es-PE" sz="1600" kern="1200" dirty="0">
              <a:latin typeface="Franklin Gothic Medium" panose="020B0603020102020204" pitchFamily="34" charset="0"/>
            </a:rPr>
            <a:t>Establecer la Motivación laboral que perciben los colaboradores profesionales y técnicos de los Establecimientos de Salud de la Provincia de Bongará.</a:t>
          </a:r>
        </a:p>
        <a:p>
          <a:pPr marL="90488" lvl="1" indent="-90488" algn="just" defTabSz="711200">
            <a:lnSpc>
              <a:spcPct val="90000"/>
            </a:lnSpc>
            <a:spcBef>
              <a:spcPct val="0"/>
            </a:spcBef>
            <a:spcAft>
              <a:spcPct val="15000"/>
            </a:spcAft>
            <a:buFont typeface="Arial" panose="020B0604020202020204" pitchFamily="34" charset="0"/>
            <a:buChar char="••"/>
          </a:pPr>
          <a:r>
            <a:rPr lang="es-PE" sz="1600" kern="1200" dirty="0">
              <a:latin typeface="Franklin Gothic Medium" panose="020B0603020102020204" pitchFamily="34" charset="0"/>
            </a:rPr>
            <a:t>Describir los estilos de liderazgo que presentan los colaboradores profesionales y técnicos de los Establecimientos de Salud de la Provincia de Bongará.</a:t>
          </a:r>
        </a:p>
        <a:p>
          <a:pPr marL="90488" lvl="1" indent="-90488" algn="just" defTabSz="711200">
            <a:lnSpc>
              <a:spcPct val="90000"/>
            </a:lnSpc>
            <a:spcBef>
              <a:spcPct val="0"/>
            </a:spcBef>
            <a:spcAft>
              <a:spcPct val="15000"/>
            </a:spcAft>
            <a:buFont typeface="Arial" panose="020B0604020202020204" pitchFamily="34" charset="0"/>
            <a:buChar char="••"/>
          </a:pPr>
          <a:r>
            <a:rPr lang="es-PE" sz="1600" kern="1200" dirty="0">
              <a:latin typeface="Franklin Gothic Medium" panose="020B0603020102020204" pitchFamily="34" charset="0"/>
            </a:rPr>
            <a:t>Evaluar la relación entre la motivación laboral y los estilos de liderazgo que presentan los colaboradores profesionales y técnicos de los Establecimientos de Salud de la Provincia de Bongará</a:t>
          </a:r>
        </a:p>
        <a:p>
          <a:pPr marL="171450" lvl="1" indent="0" algn="l" defTabSz="488950">
            <a:lnSpc>
              <a:spcPct val="90000"/>
            </a:lnSpc>
            <a:spcBef>
              <a:spcPct val="0"/>
            </a:spcBef>
            <a:spcAft>
              <a:spcPct val="15000"/>
            </a:spcAft>
            <a:buChar char="••"/>
          </a:pPr>
          <a:endParaRPr lang="es-PE" sz="1100" kern="1200" dirty="0"/>
        </a:p>
      </dsp:txBody>
      <dsp:txXfrm>
        <a:off x="4378961" y="2076997"/>
        <a:ext cx="5591078" cy="27444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BA517-F7A4-4A52-B9A2-438CDBAB4B51}">
      <dsp:nvSpPr>
        <dsp:cNvPr id="0" name=""/>
        <dsp:cNvSpPr/>
      </dsp:nvSpPr>
      <dsp:spPr>
        <a:xfrm>
          <a:off x="2867990" y="0"/>
          <a:ext cx="7592665" cy="3373956"/>
        </a:xfrm>
        <a:prstGeom prst="rightArrow">
          <a:avLst>
            <a:gd name="adj1" fmla="val 75000"/>
            <a:gd name="adj2" fmla="val 50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just" defTabSz="800100">
            <a:lnSpc>
              <a:spcPct val="90000"/>
            </a:lnSpc>
            <a:spcBef>
              <a:spcPct val="0"/>
            </a:spcBef>
            <a:spcAft>
              <a:spcPct val="15000"/>
            </a:spcAft>
            <a:buChar char="••"/>
          </a:pPr>
          <a:endParaRPr lang="es-PE" sz="1800" b="0" kern="1200" dirty="0">
            <a:latin typeface="Arial Narrow" panose="020B0606020202030204" pitchFamily="34" charset="0"/>
            <a:cs typeface="Andalus" panose="02020603050405020304" pitchFamily="18" charset="-78"/>
          </a:endParaRPr>
        </a:p>
        <a:p>
          <a:pPr marL="228600" lvl="1" indent="-228600" algn="just" defTabSz="889000">
            <a:lnSpc>
              <a:spcPct val="90000"/>
            </a:lnSpc>
            <a:spcBef>
              <a:spcPct val="0"/>
            </a:spcBef>
            <a:spcAft>
              <a:spcPct val="15000"/>
            </a:spcAft>
            <a:buChar char="••"/>
          </a:pPr>
          <a:r>
            <a:rPr lang="es-ES" sz="2000" kern="1200" dirty="0" smtClean="0"/>
            <a:t> </a:t>
          </a:r>
          <a:r>
            <a:rPr lang="es-ES" sz="2400" kern="1200" dirty="0" smtClean="0"/>
            <a:t>Liderazgo visionario es el que va más allá del simple liderazgo, del carisma, es aquel capaz de anticiparse a los hechos y que cuenta con la capacidad de crear y dar lugar a una visión realista e interesante del futuro que mejora el presente de la empresa.</a:t>
          </a:r>
          <a:endParaRPr lang="es-PE" sz="2400" b="0" kern="1200" dirty="0">
            <a:latin typeface="Arial Narrow" panose="020B0606020202030204" pitchFamily="34" charset="0"/>
            <a:cs typeface="Andalus" panose="02020603050405020304" pitchFamily="18" charset="-78"/>
          </a:endParaRPr>
        </a:p>
        <a:p>
          <a:pPr marL="228600" lvl="1" indent="-228600" algn="l" defTabSz="1066800">
            <a:lnSpc>
              <a:spcPct val="90000"/>
            </a:lnSpc>
            <a:spcBef>
              <a:spcPct val="0"/>
            </a:spcBef>
            <a:spcAft>
              <a:spcPct val="15000"/>
            </a:spcAft>
            <a:buChar char="••"/>
          </a:pPr>
          <a:endParaRPr lang="es-PE" sz="2400" kern="1200" dirty="0">
            <a:latin typeface="Franklin Gothic Medium" panose="020B0603020102020204" pitchFamily="34" charset="0"/>
          </a:endParaRPr>
        </a:p>
      </dsp:txBody>
      <dsp:txXfrm>
        <a:off x="2867990" y="421745"/>
        <a:ext cx="6327432" cy="2530467"/>
      </dsp:txXfrm>
    </dsp:sp>
    <dsp:sp modelId="{42927D33-9B41-45F4-8898-234CBB18EA7D}">
      <dsp:nvSpPr>
        <dsp:cNvPr id="0" name=""/>
        <dsp:cNvSpPr/>
      </dsp:nvSpPr>
      <dsp:spPr>
        <a:xfrm>
          <a:off x="379226" y="1292223"/>
          <a:ext cx="2477792" cy="704042"/>
        </a:xfrm>
        <a:prstGeom prst="roundRect">
          <a:avLst/>
        </a:prstGeom>
        <a:blipFill rotWithShape="0">
          <a:blip xmlns:r="http://schemas.openxmlformats.org/officeDocument/2006/relationships" r:embed="rId1">
            <a:duotone>
              <a:schemeClr val="accent2">
                <a:hueOff val="0"/>
                <a:satOff val="0"/>
                <a:lumOff val="0"/>
                <a:alphaOff val="0"/>
                <a:shade val="88000"/>
                <a:lumMod val="88000"/>
              </a:schemeClr>
              <a:schemeClr val="accent2">
                <a:hueOff val="0"/>
                <a:satOff val="0"/>
                <a:lumOff val="0"/>
                <a:alphaOff val="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s-ES" sz="2600" kern="1200" dirty="0" smtClean="0"/>
            <a:t>Piqueras (2014)</a:t>
          </a:r>
          <a:endParaRPr lang="es-PE" sz="2600" b="0" kern="1200" dirty="0">
            <a:latin typeface="Franklin Gothic Medium" panose="020B0603020102020204" pitchFamily="34" charset="0"/>
          </a:endParaRPr>
        </a:p>
      </dsp:txBody>
      <dsp:txXfrm>
        <a:off x="413594" y="1326591"/>
        <a:ext cx="2409056" cy="6353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C1AC-53BF-41C8-A184-38E2EB0B79A1}">
      <dsp:nvSpPr>
        <dsp:cNvPr id="0" name=""/>
        <dsp:cNvSpPr/>
      </dsp:nvSpPr>
      <dsp:spPr>
        <a:xfrm>
          <a:off x="-294830" y="125574"/>
          <a:ext cx="4583987" cy="4608143"/>
        </a:xfrm>
        <a:prstGeom prst="pie">
          <a:avLst>
            <a:gd name="adj1" fmla="val 5400000"/>
            <a:gd name="adj2" fmla="val 16200000"/>
          </a:avLst>
        </a:prstGeom>
        <a:solidFill>
          <a:schemeClr val="accent2"/>
        </a:solidFill>
        <a:ln w="1905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sp>
    <dsp:sp modelId="{57107D37-373E-4401-8889-EAFFD94E89A6}">
      <dsp:nvSpPr>
        <dsp:cNvPr id="0" name=""/>
        <dsp:cNvSpPr/>
      </dsp:nvSpPr>
      <dsp:spPr>
        <a:xfrm>
          <a:off x="2016006" y="91605"/>
          <a:ext cx="7072786" cy="5150662"/>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endParaRPr lang="es-PE" sz="2000" b="1" kern="1200" dirty="0">
            <a:latin typeface="Arial" panose="020B0604020202020204" pitchFamily="34" charset="0"/>
            <a:cs typeface="Arial" panose="020B0604020202020204" pitchFamily="34" charset="0"/>
          </a:endParaRPr>
        </a:p>
        <a:p>
          <a:pPr lvl="0" algn="ctr" defTabSz="889000">
            <a:lnSpc>
              <a:spcPct val="90000"/>
            </a:lnSpc>
            <a:spcBef>
              <a:spcPct val="0"/>
            </a:spcBef>
            <a:spcAft>
              <a:spcPct val="35000"/>
            </a:spcAft>
          </a:pPr>
          <a:r>
            <a:rPr lang="es-PE" sz="2000" b="1" kern="1200" dirty="0" smtClean="0">
              <a:latin typeface="Arial" panose="020B0604020202020204" pitchFamily="34" charset="0"/>
              <a:cs typeface="Arial" panose="020B0604020202020204" pitchFamily="34" charset="0"/>
            </a:rPr>
            <a:t>CONCEPTO DE LIDERAZGO</a:t>
          </a:r>
          <a:endParaRPr lang="es-PE" sz="2000" b="1" kern="1200" dirty="0">
            <a:latin typeface="Arial" panose="020B0604020202020204" pitchFamily="34" charset="0"/>
            <a:cs typeface="Arial" panose="020B0604020202020204" pitchFamily="34" charset="0"/>
          </a:endParaRPr>
        </a:p>
      </dsp:txBody>
      <dsp:txXfrm>
        <a:off x="2016006" y="91605"/>
        <a:ext cx="3536393" cy="2446564"/>
      </dsp:txXfrm>
    </dsp:sp>
    <dsp:sp modelId="{C69BA0C6-22D9-4F61-A85E-74253472F94A}">
      <dsp:nvSpPr>
        <dsp:cNvPr id="0" name=""/>
        <dsp:cNvSpPr/>
      </dsp:nvSpPr>
      <dsp:spPr>
        <a:xfrm>
          <a:off x="785743" y="2680340"/>
          <a:ext cx="2446564" cy="2555388"/>
        </a:xfrm>
        <a:prstGeom prst="pie">
          <a:avLst>
            <a:gd name="adj1" fmla="val 5400000"/>
            <a:gd name="adj2" fmla="val 16200000"/>
          </a:avLst>
        </a:prstGeom>
        <a:blipFill rotWithShape="0">
          <a:blip xmlns:r="http://schemas.openxmlformats.org/officeDocument/2006/relationships" r:embed="rId1">
            <a:duotone>
              <a:schemeClr val="accent4">
                <a:hueOff val="-1528355"/>
                <a:satOff val="-10245"/>
                <a:lumOff val="-10589"/>
                <a:alphaOff val="0"/>
                <a:shade val="88000"/>
                <a:lumMod val="88000"/>
              </a:schemeClr>
              <a:schemeClr val="accent4">
                <a:hueOff val="-1528355"/>
                <a:satOff val="-10245"/>
                <a:lumOff val="-10589"/>
                <a:alphaOff val="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sp>
    <dsp:sp modelId="{558D348D-89AC-4B5D-8E57-F72795528F80}">
      <dsp:nvSpPr>
        <dsp:cNvPr id="0" name=""/>
        <dsp:cNvSpPr/>
      </dsp:nvSpPr>
      <dsp:spPr>
        <a:xfrm>
          <a:off x="2017330" y="2676892"/>
          <a:ext cx="7070138" cy="2473770"/>
        </a:xfrm>
        <a:prstGeom prst="rect">
          <a:avLst/>
        </a:prstGeom>
        <a:solidFill>
          <a:schemeClr val="lt1">
            <a:alpha val="90000"/>
            <a:hueOff val="0"/>
            <a:satOff val="0"/>
            <a:lumOff val="0"/>
            <a:alphaOff val="0"/>
          </a:schemeClr>
        </a:solidFill>
        <a:ln w="9525" cap="flat" cmpd="sng" algn="ctr">
          <a:solidFill>
            <a:schemeClr val="accent4">
              <a:hueOff val="-1528355"/>
              <a:satOff val="-10245"/>
              <a:lumOff val="-1058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endParaRPr lang="es-PE" sz="2000" b="1" kern="1200" dirty="0" smtClean="0">
            <a:latin typeface="Arial" panose="020B0604020202020204" pitchFamily="34" charset="0"/>
            <a:cs typeface="Arial" panose="020B0604020202020204" pitchFamily="34" charset="0"/>
          </a:endParaRPr>
        </a:p>
        <a:p>
          <a:pPr lvl="0" algn="ctr" defTabSz="889000">
            <a:lnSpc>
              <a:spcPct val="90000"/>
            </a:lnSpc>
            <a:spcBef>
              <a:spcPct val="0"/>
            </a:spcBef>
            <a:spcAft>
              <a:spcPct val="35000"/>
            </a:spcAft>
          </a:pPr>
          <a:r>
            <a:rPr lang="es-PE" sz="2000" b="1" kern="1200" dirty="0" smtClean="0">
              <a:latin typeface="Arial" panose="020B0604020202020204" pitchFamily="34" charset="0"/>
              <a:cs typeface="Arial" panose="020B0604020202020204" pitchFamily="34" charset="0"/>
            </a:rPr>
            <a:t>ESTILOS DE </a:t>
          </a:r>
        </a:p>
        <a:p>
          <a:pPr lvl="0" algn="ctr" defTabSz="889000">
            <a:lnSpc>
              <a:spcPct val="90000"/>
            </a:lnSpc>
            <a:spcBef>
              <a:spcPct val="0"/>
            </a:spcBef>
            <a:spcAft>
              <a:spcPct val="35000"/>
            </a:spcAft>
          </a:pPr>
          <a:r>
            <a:rPr lang="es-PE" sz="2000" b="1" kern="1200" dirty="0" smtClean="0">
              <a:latin typeface="Arial" panose="020B0604020202020204" pitchFamily="34" charset="0"/>
              <a:cs typeface="Arial" panose="020B0604020202020204" pitchFamily="34" charset="0"/>
            </a:rPr>
            <a:t>LIDER</a:t>
          </a:r>
        </a:p>
      </dsp:txBody>
      <dsp:txXfrm>
        <a:off x="2017330" y="2676892"/>
        <a:ext cx="3535069" cy="2473770"/>
      </dsp:txXfrm>
    </dsp:sp>
    <dsp:sp modelId="{303463BE-DA34-4218-840A-1E4504AC8D39}">
      <dsp:nvSpPr>
        <dsp:cNvPr id="0" name=""/>
        <dsp:cNvSpPr/>
      </dsp:nvSpPr>
      <dsp:spPr>
        <a:xfrm>
          <a:off x="4757368" y="190238"/>
          <a:ext cx="4238756" cy="2812986"/>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just" defTabSz="800100">
            <a:lnSpc>
              <a:spcPct val="90000"/>
            </a:lnSpc>
            <a:spcBef>
              <a:spcPct val="0"/>
            </a:spcBef>
            <a:spcAft>
              <a:spcPct val="15000"/>
            </a:spcAft>
            <a:buChar char="••"/>
          </a:pPr>
          <a:r>
            <a:rPr lang="es-PE" sz="1800" kern="1200" dirty="0" smtClean="0">
              <a:latin typeface="Franklin Gothic Medium" panose="020B0603020102020204" pitchFamily="34" charset="0"/>
              <a:cs typeface="Arial" panose="020B0604020202020204" pitchFamily="34" charset="0"/>
            </a:rPr>
            <a:t>El liderazgo, debe tomarse como una tarea, una función, y no tanto como un conjunto de características. Ahora bien, hay un mínimo de condiciones que deben llevar consigo para fortalecer el liderazgo, de tal manera que motive el cambio de conducta de las personas.</a:t>
          </a:r>
          <a:endParaRPr lang="es-PE" sz="1800" kern="1200" dirty="0">
            <a:latin typeface="Franklin Gothic Medium" panose="020B0603020102020204" pitchFamily="34" charset="0"/>
            <a:cs typeface="Arial" panose="020B0604020202020204" pitchFamily="34" charset="0"/>
          </a:endParaRPr>
        </a:p>
      </dsp:txBody>
      <dsp:txXfrm>
        <a:off x="4757368" y="190238"/>
        <a:ext cx="4238756" cy="28129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A53B93-FCC0-440F-8033-192CED4146F7}">
      <dsp:nvSpPr>
        <dsp:cNvPr id="0" name=""/>
        <dsp:cNvSpPr/>
      </dsp:nvSpPr>
      <dsp:spPr>
        <a:xfrm>
          <a:off x="3357843" y="1209"/>
          <a:ext cx="4768209" cy="2369523"/>
        </a:xfrm>
        <a:prstGeom prst="rightArrow">
          <a:avLst>
            <a:gd name="adj1" fmla="val 75000"/>
            <a:gd name="adj2" fmla="val 50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just" defTabSz="800100">
            <a:lnSpc>
              <a:spcPct val="90000"/>
            </a:lnSpc>
            <a:spcBef>
              <a:spcPct val="0"/>
            </a:spcBef>
            <a:spcAft>
              <a:spcPct val="15000"/>
            </a:spcAft>
            <a:buChar char="••"/>
          </a:pPr>
          <a:r>
            <a:rPr lang="es-PE" sz="1800" b="0" kern="1200" dirty="0" smtClean="0">
              <a:latin typeface="Franklin Gothic Medium" panose="020B0603020102020204" pitchFamily="34" charset="0"/>
            </a:rPr>
            <a:t>El liderazgo visionario es el que va más allá del simple liderazgo, del carisma, es aquel capaz de anticiparse a los hechos y que cuenta con la capacidad de crear y dar lugar a una visión realista e interesante del futuro que mejora el presente de la empresa.</a:t>
          </a:r>
          <a:endParaRPr lang="es-PE" sz="1800" b="0" kern="1200" dirty="0">
            <a:latin typeface="Franklin Gothic Medium" panose="020B0603020102020204" pitchFamily="34" charset="0"/>
          </a:endParaRPr>
        </a:p>
      </dsp:txBody>
      <dsp:txXfrm>
        <a:off x="3357843" y="297399"/>
        <a:ext cx="3879638" cy="1777143"/>
      </dsp:txXfrm>
    </dsp:sp>
    <dsp:sp modelId="{5DA6FB2A-52E1-4011-9C5D-5176768BE9CB}">
      <dsp:nvSpPr>
        <dsp:cNvPr id="0" name=""/>
        <dsp:cNvSpPr/>
      </dsp:nvSpPr>
      <dsp:spPr>
        <a:xfrm>
          <a:off x="520351" y="607054"/>
          <a:ext cx="2837491" cy="1157833"/>
        </a:xfrm>
        <a:prstGeom prst="roundRect">
          <a:avLst/>
        </a:prstGeom>
        <a:blipFill rotWithShape="0">
          <a:blip xmlns:r="http://schemas.openxmlformats.org/officeDocument/2006/relationships" r:embed="rId1">
            <a:duotone>
              <a:schemeClr val="accent2">
                <a:hueOff val="0"/>
                <a:satOff val="0"/>
                <a:lumOff val="0"/>
                <a:alphaOff val="0"/>
                <a:shade val="88000"/>
                <a:lumMod val="88000"/>
              </a:schemeClr>
              <a:schemeClr val="accent2">
                <a:hueOff val="0"/>
                <a:satOff val="0"/>
                <a:lumOff val="0"/>
                <a:alphaOff val="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PE" sz="3200" kern="1200" dirty="0" smtClean="0"/>
            <a:t>ESTILO VISIONARIO</a:t>
          </a:r>
          <a:endParaRPr lang="es-PE" sz="3200" kern="1200" dirty="0"/>
        </a:p>
      </dsp:txBody>
      <dsp:txXfrm>
        <a:off x="576872" y="663575"/>
        <a:ext cx="2724449" cy="1044791"/>
      </dsp:txXfrm>
    </dsp:sp>
    <dsp:sp modelId="{ED38C4CD-6F72-4E92-BDAA-BCCF7B1EE49B}">
      <dsp:nvSpPr>
        <dsp:cNvPr id="0" name=""/>
        <dsp:cNvSpPr/>
      </dsp:nvSpPr>
      <dsp:spPr>
        <a:xfrm>
          <a:off x="3386216" y="2535485"/>
          <a:ext cx="4743536" cy="2035306"/>
        </a:xfrm>
        <a:prstGeom prst="rightArrow">
          <a:avLst>
            <a:gd name="adj1" fmla="val 75000"/>
            <a:gd name="adj2" fmla="val 50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just" defTabSz="800100">
            <a:lnSpc>
              <a:spcPct val="90000"/>
            </a:lnSpc>
            <a:spcBef>
              <a:spcPct val="0"/>
            </a:spcBef>
            <a:spcAft>
              <a:spcPct val="15000"/>
            </a:spcAft>
            <a:buChar char="••"/>
          </a:pPr>
          <a:r>
            <a:rPr lang="es-PE" sz="1800" b="0" kern="1200" dirty="0" smtClean="0">
              <a:latin typeface="Franklin Gothic Medium" panose="020B0603020102020204" pitchFamily="34" charset="0"/>
            </a:rPr>
            <a:t>El líder carismático es aquel que tiene la capacidad de generar entusiasmo en los trabajadores, es elegido por la forma en que da entusiasmo a las otras personas, destaca por su capacidad de seducción y admiración</a:t>
          </a:r>
          <a:endParaRPr lang="es-PE" sz="1800" b="0" kern="1200" dirty="0">
            <a:latin typeface="Franklin Gothic Medium" panose="020B0603020102020204" pitchFamily="34" charset="0"/>
          </a:endParaRPr>
        </a:p>
      </dsp:txBody>
      <dsp:txXfrm>
        <a:off x="3386216" y="2789898"/>
        <a:ext cx="3980296" cy="1526480"/>
      </dsp:txXfrm>
    </dsp:sp>
    <dsp:sp modelId="{88C8C29D-B15B-4ECD-ABA5-BFDD5847CF62}">
      <dsp:nvSpPr>
        <dsp:cNvPr id="0" name=""/>
        <dsp:cNvSpPr/>
      </dsp:nvSpPr>
      <dsp:spPr>
        <a:xfrm>
          <a:off x="516651" y="2976520"/>
          <a:ext cx="2869565" cy="1153236"/>
        </a:xfrm>
        <a:prstGeom prst="roundRect">
          <a:avLst/>
        </a:prstGeom>
        <a:blipFill rotWithShape="0">
          <a:blip xmlns:r="http://schemas.openxmlformats.org/officeDocument/2006/relationships" r:embed="rId1">
            <a:duotone>
              <a:schemeClr val="accent2">
                <a:hueOff val="0"/>
                <a:satOff val="0"/>
                <a:lumOff val="0"/>
                <a:alphaOff val="0"/>
                <a:shade val="88000"/>
                <a:lumMod val="88000"/>
              </a:schemeClr>
              <a:schemeClr val="accent2">
                <a:hueOff val="0"/>
                <a:satOff val="0"/>
                <a:lumOff val="0"/>
                <a:alphaOff val="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PE" sz="3200" kern="1200" dirty="0" smtClean="0"/>
            <a:t>ESTILO CARISMATICO</a:t>
          </a:r>
          <a:endParaRPr lang="es-PE" sz="3200" kern="1200" dirty="0"/>
        </a:p>
      </dsp:txBody>
      <dsp:txXfrm>
        <a:off x="572947" y="3032816"/>
        <a:ext cx="2756973" cy="10406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A53B93-FCC0-440F-8033-192CED4146F7}">
      <dsp:nvSpPr>
        <dsp:cNvPr id="0" name=""/>
        <dsp:cNvSpPr/>
      </dsp:nvSpPr>
      <dsp:spPr>
        <a:xfrm>
          <a:off x="2757966" y="0"/>
          <a:ext cx="5745040" cy="1650781"/>
        </a:xfrm>
        <a:prstGeom prst="rightArrow">
          <a:avLst>
            <a:gd name="adj1" fmla="val 75000"/>
            <a:gd name="adj2" fmla="val 50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PE" sz="1800" kern="1200" dirty="0" smtClean="0">
              <a:latin typeface="Franklin Gothic Medium" panose="020B0603020102020204" pitchFamily="34" charset="0"/>
            </a:rPr>
            <a:t>Liderazgo Transaccional, también conocido como el liderazgo institucional, se centra en el papel de supervisión, organización y todo el desempeño del grupo</a:t>
          </a:r>
          <a:endParaRPr lang="es-ES" sz="1800" kern="1200" dirty="0">
            <a:latin typeface="Franklin Gothic Medium" panose="020B0603020102020204" pitchFamily="34" charset="0"/>
          </a:endParaRPr>
        </a:p>
      </dsp:txBody>
      <dsp:txXfrm>
        <a:off x="2757966" y="206348"/>
        <a:ext cx="5125997" cy="1238085"/>
      </dsp:txXfrm>
    </dsp:sp>
    <dsp:sp modelId="{5DA6FB2A-52E1-4011-9C5D-5176768BE9CB}">
      <dsp:nvSpPr>
        <dsp:cNvPr id="0" name=""/>
        <dsp:cNvSpPr/>
      </dsp:nvSpPr>
      <dsp:spPr>
        <a:xfrm>
          <a:off x="0" y="135859"/>
          <a:ext cx="2777357" cy="1313083"/>
        </a:xfrm>
        <a:prstGeom prst="roundRect">
          <a:avLst/>
        </a:prstGeom>
        <a:blipFill rotWithShape="0">
          <a:blip xmlns:r="http://schemas.openxmlformats.org/officeDocument/2006/relationships" r:embed="rId1">
            <a:duotone>
              <a:schemeClr val="accent2">
                <a:hueOff val="0"/>
                <a:satOff val="0"/>
                <a:lumOff val="0"/>
                <a:alphaOff val="0"/>
                <a:shade val="88000"/>
                <a:lumMod val="88000"/>
              </a:schemeClr>
              <a:schemeClr val="accent2">
                <a:hueOff val="0"/>
                <a:satOff val="0"/>
                <a:lumOff val="0"/>
                <a:alphaOff val="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PE" sz="2200" kern="1200" dirty="0" smtClean="0"/>
            <a:t>ESTILO TRANSACCIONAL</a:t>
          </a:r>
          <a:endParaRPr lang="es-PE" sz="2200" kern="1200" dirty="0"/>
        </a:p>
      </dsp:txBody>
      <dsp:txXfrm>
        <a:off x="64099" y="199958"/>
        <a:ext cx="2649159" cy="1184885"/>
      </dsp:txXfrm>
    </dsp:sp>
    <dsp:sp modelId="{211BA517-F7A4-4A52-B9A2-438CDBAB4B51}">
      <dsp:nvSpPr>
        <dsp:cNvPr id="0" name=""/>
        <dsp:cNvSpPr/>
      </dsp:nvSpPr>
      <dsp:spPr>
        <a:xfrm>
          <a:off x="2721386" y="1783415"/>
          <a:ext cx="5814778" cy="1622873"/>
        </a:xfrm>
        <a:prstGeom prst="rightArrow">
          <a:avLst>
            <a:gd name="adj1" fmla="val 75000"/>
            <a:gd name="adj2" fmla="val 50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PE" sz="1800" b="0" kern="1200" dirty="0" smtClean="0">
              <a:latin typeface="Franklin Gothic Medium" panose="020B0603020102020204" pitchFamily="34" charset="0"/>
            </a:rPr>
            <a:t>Proceso común de líder y trabajadores para avanzar a un nivel más alto de la moral y la motivación. Es una transformación que produce cambios significativos en la empresa y en las personas que la conforman.</a:t>
          </a:r>
          <a:endParaRPr lang="es-PE" sz="1800" b="0" kern="1200" dirty="0">
            <a:latin typeface="Franklin Gothic Medium" panose="020B0603020102020204" pitchFamily="34" charset="0"/>
          </a:endParaRPr>
        </a:p>
      </dsp:txBody>
      <dsp:txXfrm>
        <a:off x="2721386" y="1986274"/>
        <a:ext cx="5206201" cy="1217155"/>
      </dsp:txXfrm>
    </dsp:sp>
    <dsp:sp modelId="{42927D33-9B41-45F4-8898-234CBB18EA7D}">
      <dsp:nvSpPr>
        <dsp:cNvPr id="0" name=""/>
        <dsp:cNvSpPr/>
      </dsp:nvSpPr>
      <dsp:spPr>
        <a:xfrm>
          <a:off x="0" y="1925985"/>
          <a:ext cx="2716134" cy="1313950"/>
        </a:xfrm>
        <a:prstGeom prst="roundRect">
          <a:avLst/>
        </a:prstGeom>
        <a:blipFill rotWithShape="0">
          <a:blip xmlns:r="http://schemas.openxmlformats.org/officeDocument/2006/relationships" r:embed="rId1">
            <a:duotone>
              <a:schemeClr val="accent2">
                <a:hueOff val="0"/>
                <a:satOff val="0"/>
                <a:lumOff val="0"/>
                <a:alphaOff val="0"/>
                <a:shade val="88000"/>
                <a:lumMod val="88000"/>
              </a:schemeClr>
              <a:schemeClr val="accent2">
                <a:hueOff val="0"/>
                <a:satOff val="0"/>
                <a:lumOff val="0"/>
                <a:alphaOff val="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PE" sz="2200" kern="1200" dirty="0" smtClean="0"/>
            <a:t>ESTILO TRANSFORMACIONAL</a:t>
          </a:r>
          <a:endParaRPr lang="es-PE" sz="2200" kern="1200" dirty="0"/>
        </a:p>
      </dsp:txBody>
      <dsp:txXfrm>
        <a:off x="64142" y="1990127"/>
        <a:ext cx="2587850" cy="11856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A2408-6F20-4870-A647-B304449AF220}">
      <dsp:nvSpPr>
        <dsp:cNvPr id="0" name=""/>
        <dsp:cNvSpPr/>
      </dsp:nvSpPr>
      <dsp:spPr>
        <a:xfrm rot="5400000">
          <a:off x="883353" y="2366930"/>
          <a:ext cx="1295232" cy="1681614"/>
        </a:xfrm>
        <a:prstGeom prst="bentUpArrow">
          <a:avLst>
            <a:gd name="adj1" fmla="val 32840"/>
            <a:gd name="adj2" fmla="val 25000"/>
            <a:gd name="adj3" fmla="val 35780"/>
          </a:avLst>
        </a:prstGeom>
        <a:solidFill>
          <a:schemeClr val="accent1">
            <a:tint val="69000"/>
            <a:satMod val="105000"/>
            <a:lumMod val="110000"/>
          </a:schemeClr>
        </a:solidFill>
        <a:ln w="9525" cap="flat" cmpd="sng" algn="ctr">
          <a:solidFill>
            <a:schemeClr val="accent1">
              <a:shade val="60000"/>
            </a:schemeClr>
          </a:solidFill>
          <a:prstDash val="solid"/>
        </a:ln>
        <a:effectLst/>
      </dsp:spPr>
      <dsp:style>
        <a:lnRef idx="1">
          <a:schemeClr val="accent1"/>
        </a:lnRef>
        <a:fillRef idx="2">
          <a:schemeClr val="accent1"/>
        </a:fillRef>
        <a:effectRef idx="1">
          <a:schemeClr val="accent1"/>
        </a:effectRef>
        <a:fontRef idx="minor">
          <a:schemeClr val="dk1"/>
        </a:fontRef>
      </dsp:style>
    </dsp:sp>
    <dsp:sp modelId="{844B6A37-1F3F-43F8-A4D3-10EB99964A50}">
      <dsp:nvSpPr>
        <dsp:cNvPr id="0" name=""/>
        <dsp:cNvSpPr/>
      </dsp:nvSpPr>
      <dsp:spPr>
        <a:xfrm>
          <a:off x="3172" y="729893"/>
          <a:ext cx="2261719" cy="1463590"/>
        </a:xfrm>
        <a:prstGeom prst="roundRect">
          <a:avLst>
            <a:gd name="adj" fmla="val 16670"/>
          </a:avLst>
        </a:prstGeom>
        <a:solidFill>
          <a:schemeClr val="dk1">
            <a:tint val="69000"/>
            <a:satMod val="105000"/>
            <a:lumMod val="110000"/>
          </a:schemeClr>
        </a:solidFill>
        <a:ln w="9525" cap="flat" cmpd="sng" algn="ctr">
          <a:solidFill>
            <a:schemeClr val="dk1">
              <a:shade val="60000"/>
            </a:schemeClr>
          </a:solidFill>
          <a:prstDash val="solid"/>
        </a:ln>
        <a:effectLst/>
      </dsp:spPr>
      <dsp:style>
        <a:lnRef idx="1">
          <a:schemeClr val="dk1"/>
        </a:lnRef>
        <a:fillRef idx="2">
          <a:schemeClr val="dk1"/>
        </a:fillRef>
        <a:effectRef idx="1">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PE" sz="1800" b="0" kern="1200" dirty="0"/>
            <a:t>VARIABLE INDEPENDIENTE</a:t>
          </a:r>
        </a:p>
      </dsp:txBody>
      <dsp:txXfrm>
        <a:off x="74631" y="801352"/>
        <a:ext cx="2118801" cy="1320672"/>
      </dsp:txXfrm>
    </dsp:sp>
    <dsp:sp modelId="{2E52C533-C8F7-4E93-A274-057312D8E158}">
      <dsp:nvSpPr>
        <dsp:cNvPr id="0" name=""/>
        <dsp:cNvSpPr/>
      </dsp:nvSpPr>
      <dsp:spPr>
        <a:xfrm>
          <a:off x="3121034" y="633204"/>
          <a:ext cx="4408262" cy="1528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ctr" defTabSz="1066800">
            <a:lnSpc>
              <a:spcPct val="90000"/>
            </a:lnSpc>
            <a:spcBef>
              <a:spcPct val="0"/>
            </a:spcBef>
            <a:spcAft>
              <a:spcPct val="15000"/>
            </a:spcAft>
            <a:buChar char="••"/>
          </a:pPr>
          <a:r>
            <a:rPr lang="es-PE" sz="2400" b="0" kern="1200" dirty="0" smtClean="0"/>
            <a:t>MOTIVACIÓN LABORAL</a:t>
          </a:r>
          <a:endParaRPr lang="es-PE" sz="2400" b="0" kern="1200" dirty="0"/>
        </a:p>
      </dsp:txBody>
      <dsp:txXfrm>
        <a:off x="3121034" y="633204"/>
        <a:ext cx="4408262" cy="1528931"/>
      </dsp:txXfrm>
    </dsp:sp>
    <dsp:sp modelId="{A2D5D7D0-DD4E-40EB-9B7C-C424E6976CEF}">
      <dsp:nvSpPr>
        <dsp:cNvPr id="0" name=""/>
        <dsp:cNvSpPr/>
      </dsp:nvSpPr>
      <dsp:spPr>
        <a:xfrm>
          <a:off x="2581735" y="2632282"/>
          <a:ext cx="2273030" cy="1616313"/>
        </a:xfrm>
        <a:prstGeom prst="roundRect">
          <a:avLst>
            <a:gd name="adj" fmla="val 16670"/>
          </a:avLst>
        </a:prstGeom>
        <a:solidFill>
          <a:schemeClr val="dk1">
            <a:tint val="69000"/>
            <a:satMod val="105000"/>
            <a:lumMod val="110000"/>
          </a:schemeClr>
        </a:solidFill>
        <a:ln w="9525" cap="flat" cmpd="sng" algn="ctr">
          <a:solidFill>
            <a:schemeClr val="dk1">
              <a:shade val="60000"/>
            </a:schemeClr>
          </a:solidFill>
          <a:prstDash val="solid"/>
        </a:ln>
        <a:effectLst/>
      </dsp:spPr>
      <dsp:style>
        <a:lnRef idx="1">
          <a:schemeClr val="dk1"/>
        </a:lnRef>
        <a:fillRef idx="2">
          <a:schemeClr val="dk1"/>
        </a:fillRef>
        <a:effectRef idx="1">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PE" sz="1800" b="0" kern="1200" dirty="0"/>
            <a:t>VARIABLE DEPENDIENTE</a:t>
          </a:r>
        </a:p>
      </dsp:txBody>
      <dsp:txXfrm>
        <a:off x="2660651" y="2711198"/>
        <a:ext cx="2115198" cy="1458481"/>
      </dsp:txXfrm>
    </dsp:sp>
    <dsp:sp modelId="{5E3F5EA1-9F9B-4EEC-8D76-E4CF426A518C}">
      <dsp:nvSpPr>
        <dsp:cNvPr id="0" name=""/>
        <dsp:cNvSpPr/>
      </dsp:nvSpPr>
      <dsp:spPr>
        <a:xfrm>
          <a:off x="4997503" y="2535662"/>
          <a:ext cx="3030038" cy="1748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ctr" defTabSz="1066800">
            <a:lnSpc>
              <a:spcPct val="90000"/>
            </a:lnSpc>
            <a:spcBef>
              <a:spcPct val="0"/>
            </a:spcBef>
            <a:spcAft>
              <a:spcPct val="15000"/>
            </a:spcAft>
            <a:buChar char="••"/>
          </a:pPr>
          <a:r>
            <a:rPr lang="es-PE" sz="2400" b="0" kern="1200" dirty="0" smtClean="0"/>
            <a:t>ESTILOS DE LIDERAZGO</a:t>
          </a:r>
          <a:endParaRPr lang="es-PE" sz="2400" b="0" kern="1200" dirty="0"/>
        </a:p>
      </dsp:txBody>
      <dsp:txXfrm>
        <a:off x="4997503" y="2535662"/>
        <a:ext cx="3030038" cy="17484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E3E864-04B1-440A-8A8D-D1DB7BC477BC}">
      <dsp:nvSpPr>
        <dsp:cNvPr id="0" name=""/>
        <dsp:cNvSpPr/>
      </dsp:nvSpPr>
      <dsp:spPr>
        <a:xfrm>
          <a:off x="-6238174" y="-972068"/>
          <a:ext cx="7564303" cy="7564303"/>
        </a:xfrm>
        <a:prstGeom prst="blockArc">
          <a:avLst>
            <a:gd name="adj1" fmla="val 18900000"/>
            <a:gd name="adj2" fmla="val 2700000"/>
            <a:gd name="adj3" fmla="val 286"/>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73A9DB-6510-49B0-9677-4CFD9E372FD5}">
      <dsp:nvSpPr>
        <dsp:cNvPr id="0" name=""/>
        <dsp:cNvSpPr/>
      </dsp:nvSpPr>
      <dsp:spPr>
        <a:xfrm>
          <a:off x="1099788" y="646931"/>
          <a:ext cx="10263390" cy="1943573"/>
        </a:xfrm>
        <a:prstGeom prst="rect">
          <a:avLst/>
        </a:prstGeom>
        <a:blipFill rotWithShape="0">
          <a:blip xmlns:r="http://schemas.openxmlformats.org/officeDocument/2006/relationships" r:embed="rId1">
            <a:duotone>
              <a:schemeClr val="accent2">
                <a:hueOff val="0"/>
                <a:satOff val="0"/>
                <a:lumOff val="0"/>
                <a:alphaOff val="0"/>
                <a:shade val="88000"/>
                <a:lumMod val="88000"/>
              </a:schemeClr>
              <a:schemeClr val="accent2">
                <a:hueOff val="0"/>
                <a:satOff val="0"/>
                <a:lumOff val="0"/>
                <a:alphaOff val="0"/>
              </a:schemeClr>
            </a:duotone>
          </a:blip>
          <a:tile tx="0" ty="0" sx="100000" sy="100000" flip="none" algn="tl"/>
        </a:blipFill>
        <a:ln>
          <a:noFill/>
        </a:ln>
        <a:effectLst>
          <a:outerShdw blurRad="25400" dist="127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4420" tIns="50800" rIns="50800" bIns="50800" numCol="1" spcCol="1270" anchor="ctr" anchorCtr="0">
          <a:noAutofit/>
        </a:bodyPr>
        <a:lstStyle/>
        <a:p>
          <a:pPr lvl="0" algn="just" defTabSz="889000">
            <a:lnSpc>
              <a:spcPct val="90000"/>
            </a:lnSpc>
            <a:spcBef>
              <a:spcPct val="0"/>
            </a:spcBef>
            <a:spcAft>
              <a:spcPct val="35000"/>
            </a:spcAft>
            <a:buFont typeface="+mj-lt"/>
            <a:buNone/>
          </a:pPr>
          <a:r>
            <a:rPr lang="es-PE" sz="2000" u="none" kern="1200" dirty="0" smtClean="0">
              <a:uFillTx/>
              <a:latin typeface="Arial" panose="020B0604020202020204" pitchFamily="34" charset="0"/>
              <a:cs typeface="Arial" panose="020B0604020202020204" pitchFamily="34" charset="0"/>
            </a:rPr>
            <a:t>Se hipótesis alterna donde existe relación entre la motivación laboral y el estilo de liderazgo de los colaboradores. Donde los que tienen motivación por el poder, el estilo de liderazgo es el transaccional, el de afiliación; el estilo carismático y el de motivación por el logro; el estilo visionario</a:t>
          </a:r>
          <a:r>
            <a:rPr lang="es-PE" sz="2000" u="none" kern="1200" dirty="0" smtClean="0">
              <a:uFillTx/>
            </a:rPr>
            <a:t>.</a:t>
          </a:r>
          <a:endParaRPr lang="es-PE" sz="2000" kern="1200" dirty="0">
            <a:solidFill>
              <a:schemeClr val="tx1"/>
            </a:solidFill>
            <a:latin typeface="Franklin Gothic Book" panose="020B0503020102020204" pitchFamily="34" charset="0"/>
            <a:ea typeface="+mn-ea"/>
            <a:cs typeface="+mn-cs"/>
          </a:endParaRPr>
        </a:p>
      </dsp:txBody>
      <dsp:txXfrm>
        <a:off x="1099788" y="646931"/>
        <a:ext cx="10263390" cy="1943573"/>
      </dsp:txXfrm>
    </dsp:sp>
    <dsp:sp modelId="{999F741B-0A33-49D4-BB83-D56CDCD4D96B}">
      <dsp:nvSpPr>
        <dsp:cNvPr id="0" name=""/>
        <dsp:cNvSpPr/>
      </dsp:nvSpPr>
      <dsp:spPr>
        <a:xfrm>
          <a:off x="-14476" y="528264"/>
          <a:ext cx="2228529" cy="2154834"/>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sp>
    <dsp:sp modelId="{D44A46AA-500B-4BD9-A358-3387A4DDB5DD}">
      <dsp:nvSpPr>
        <dsp:cNvPr id="0" name=""/>
        <dsp:cNvSpPr/>
      </dsp:nvSpPr>
      <dsp:spPr>
        <a:xfrm>
          <a:off x="1086651" y="2937685"/>
          <a:ext cx="10263390" cy="1901330"/>
        </a:xfrm>
        <a:prstGeom prst="rect">
          <a:avLst/>
        </a:prstGeom>
        <a:blipFill rotWithShape="0">
          <a:blip xmlns:r="http://schemas.openxmlformats.org/officeDocument/2006/relationships" r:embed="rId1">
            <a:duotone>
              <a:schemeClr val="accent3">
                <a:hueOff val="0"/>
                <a:satOff val="0"/>
                <a:lumOff val="0"/>
                <a:alphaOff val="0"/>
                <a:shade val="88000"/>
                <a:lumMod val="88000"/>
              </a:schemeClr>
              <a:schemeClr val="accent3">
                <a:hueOff val="0"/>
                <a:satOff val="0"/>
                <a:lumOff val="0"/>
                <a:alphaOff val="0"/>
              </a:schemeClr>
            </a:duotone>
          </a:blip>
          <a:tile tx="0" ty="0" sx="100000" sy="100000" flip="none" algn="tl"/>
        </a:blipFill>
        <a:ln>
          <a:noFill/>
        </a:ln>
        <a:effectLst>
          <a:outerShdw blurRad="25400" dist="127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4420" tIns="50800" rIns="50800" bIns="50800" numCol="1" spcCol="1270" anchor="ctr" anchorCtr="0">
          <a:noAutofit/>
        </a:bodyPr>
        <a:lstStyle/>
        <a:p>
          <a:pPr lvl="0" algn="just" defTabSz="889000">
            <a:lnSpc>
              <a:spcPct val="90000"/>
            </a:lnSpc>
            <a:spcBef>
              <a:spcPct val="0"/>
            </a:spcBef>
            <a:spcAft>
              <a:spcPct val="35000"/>
            </a:spcAft>
            <a:buFont typeface="+mj-lt"/>
            <a:buNone/>
          </a:pPr>
          <a:r>
            <a:rPr lang="es-PE" sz="2000" u="none" kern="1200" dirty="0" smtClean="0">
              <a:uFillTx/>
              <a:latin typeface="Arial" panose="020B0604020202020204" pitchFamily="34" charset="0"/>
              <a:cs typeface="Arial" panose="020B0604020202020204" pitchFamily="34" charset="0"/>
            </a:rPr>
            <a:t>En el establecimiento de salud de la provincia de Bongará - Amazonas; de un total de 70 colaboradores con respecto a la motivación laboral. </a:t>
          </a:r>
          <a:r>
            <a:rPr lang="es-PE" sz="2000" u="none" kern="1200" dirty="0" smtClean="0">
              <a:solidFill>
                <a:schemeClr val="tx1"/>
              </a:solidFill>
              <a:uFillTx/>
              <a:latin typeface="Arial" panose="020B0604020202020204" pitchFamily="34" charset="0"/>
              <a:cs typeface="Arial" panose="020B0604020202020204" pitchFamily="34" charset="0"/>
            </a:rPr>
            <a:t>De los cuales 26 colaboradores con un </a:t>
          </a:r>
          <a:r>
            <a:rPr lang="es-PE" sz="2000" b="1" u="none" kern="1200" dirty="0" smtClean="0">
              <a:solidFill>
                <a:schemeClr val="tx1"/>
              </a:solidFill>
              <a:uFillTx/>
              <a:latin typeface="Arial" panose="020B0604020202020204" pitchFamily="34" charset="0"/>
              <a:cs typeface="Arial" panose="020B0604020202020204" pitchFamily="34" charset="0"/>
            </a:rPr>
            <a:t>porcentaje de 37.1% </a:t>
          </a:r>
          <a:r>
            <a:rPr lang="es-PE" sz="2000" u="none" kern="1200" dirty="0" smtClean="0">
              <a:uFillTx/>
              <a:latin typeface="Arial" panose="020B0604020202020204" pitchFamily="34" charset="0"/>
              <a:cs typeface="Arial" panose="020B0604020202020204" pitchFamily="34" charset="0"/>
            </a:rPr>
            <a:t>tienen mayor preferencia de </a:t>
          </a:r>
          <a:r>
            <a:rPr lang="es-PE" sz="2000" b="1" u="none" kern="1200" dirty="0" smtClean="0">
              <a:solidFill>
                <a:schemeClr val="tx1"/>
              </a:solidFill>
              <a:uFillTx/>
              <a:latin typeface="Arial" panose="020B0604020202020204" pitchFamily="34" charset="0"/>
              <a:cs typeface="Arial" panose="020B0604020202020204" pitchFamily="34" charset="0"/>
            </a:rPr>
            <a:t>motivación por necesidad de logros</a:t>
          </a:r>
          <a:r>
            <a:rPr lang="es-PE" sz="2000" u="none" kern="1200" dirty="0" smtClean="0">
              <a:uFillTx/>
              <a:latin typeface="Arial" panose="020B0604020202020204" pitchFamily="34" charset="0"/>
              <a:cs typeface="Arial" panose="020B0604020202020204" pitchFamily="34" charset="0"/>
            </a:rPr>
            <a:t> obtenidos teniendo el más alto porcentaje  en la investigación; </a:t>
          </a:r>
          <a:r>
            <a:rPr lang="es-PE" sz="2000" u="none" kern="1200" dirty="0" smtClean="0">
              <a:solidFill>
                <a:schemeClr val="tx1"/>
              </a:solidFill>
              <a:uFillTx/>
              <a:latin typeface="Arial" panose="020B0604020202020204" pitchFamily="34" charset="0"/>
              <a:cs typeface="Arial" panose="020B0604020202020204" pitchFamily="34" charset="0"/>
            </a:rPr>
            <a:t>mientras que 23 colaboradores con un porcentaje de 32.9%  </a:t>
          </a:r>
          <a:r>
            <a:rPr lang="es-PE" sz="2000" u="none" kern="1200" dirty="0" smtClean="0">
              <a:uFillTx/>
              <a:latin typeface="Arial" panose="020B0604020202020204" pitchFamily="34" charset="0"/>
              <a:cs typeface="Arial" panose="020B0604020202020204" pitchFamily="34" charset="0"/>
            </a:rPr>
            <a:t>ellos  se inclinaron por la </a:t>
          </a:r>
          <a:r>
            <a:rPr lang="es-PE" sz="2000" u="none" kern="1200" dirty="0" smtClean="0">
              <a:solidFill>
                <a:schemeClr val="tx1"/>
              </a:solidFill>
              <a:uFillTx/>
              <a:latin typeface="Arial" panose="020B0604020202020204" pitchFamily="34" charset="0"/>
              <a:cs typeface="Arial" panose="020B0604020202020204" pitchFamily="34" charset="0"/>
            </a:rPr>
            <a:t>necesidad de  afiliación.</a:t>
          </a:r>
          <a:endParaRPr lang="es-PE" sz="2000" kern="1200" dirty="0">
            <a:solidFill>
              <a:schemeClr val="tx1"/>
            </a:solidFill>
            <a:latin typeface="Arial" panose="020B0604020202020204" pitchFamily="34" charset="0"/>
            <a:ea typeface="+mn-ea"/>
            <a:cs typeface="Arial" panose="020B0604020202020204" pitchFamily="34" charset="0"/>
          </a:endParaRPr>
        </a:p>
      </dsp:txBody>
      <dsp:txXfrm>
        <a:off x="1086651" y="2937685"/>
        <a:ext cx="10263390" cy="1901330"/>
      </dsp:txXfrm>
    </dsp:sp>
    <dsp:sp modelId="{276BCB3F-2AEA-47EB-9828-7E10F072042C}">
      <dsp:nvSpPr>
        <dsp:cNvPr id="0" name=""/>
        <dsp:cNvSpPr/>
      </dsp:nvSpPr>
      <dsp:spPr>
        <a:xfrm>
          <a:off x="-37014" y="2852564"/>
          <a:ext cx="2273606" cy="2218193"/>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E3E864-04B1-440A-8A8D-D1DB7BC477BC}">
      <dsp:nvSpPr>
        <dsp:cNvPr id="0" name=""/>
        <dsp:cNvSpPr/>
      </dsp:nvSpPr>
      <dsp:spPr>
        <a:xfrm>
          <a:off x="-5202772" y="-881959"/>
          <a:ext cx="6860196" cy="6860196"/>
        </a:xfrm>
        <a:prstGeom prst="blockArc">
          <a:avLst>
            <a:gd name="adj1" fmla="val 18900000"/>
            <a:gd name="adj2" fmla="val 2700000"/>
            <a:gd name="adj3" fmla="val 315"/>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73A9DB-6510-49B0-9677-4CFD9E372FD5}">
      <dsp:nvSpPr>
        <dsp:cNvPr id="0" name=""/>
        <dsp:cNvSpPr/>
      </dsp:nvSpPr>
      <dsp:spPr>
        <a:xfrm>
          <a:off x="1330974" y="1096569"/>
          <a:ext cx="9998908" cy="2970120"/>
        </a:xfrm>
        <a:prstGeom prst="rect">
          <a:avLst/>
        </a:prstGeom>
        <a:blipFill rotWithShape="0">
          <a:blip xmlns:r="http://schemas.openxmlformats.org/officeDocument/2006/relationships" r:embed="rId1">
            <a:duotone>
              <a:schemeClr val="accent2">
                <a:hueOff val="0"/>
                <a:satOff val="0"/>
                <a:lumOff val="0"/>
                <a:alphaOff val="0"/>
                <a:shade val="88000"/>
                <a:lumMod val="88000"/>
              </a:schemeClr>
              <a:schemeClr val="accent2">
                <a:hueOff val="0"/>
                <a:satOff val="0"/>
                <a:lumOff val="0"/>
                <a:alphaOff val="0"/>
              </a:schemeClr>
            </a:duotone>
          </a:blip>
          <a:tile tx="0" ty="0" sx="100000" sy="100000" flip="none" algn="tl"/>
        </a:blipFill>
        <a:ln>
          <a:noFill/>
        </a:ln>
        <a:effectLst>
          <a:outerShdw blurRad="25400" dist="127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22585" tIns="50800" rIns="50800" bIns="50800" numCol="1" spcCol="1270" anchor="ctr" anchorCtr="0">
          <a:noAutofit/>
        </a:bodyPr>
        <a:lstStyle/>
        <a:p>
          <a:pPr lvl="0" algn="just" defTabSz="889000">
            <a:lnSpc>
              <a:spcPct val="90000"/>
            </a:lnSpc>
            <a:spcBef>
              <a:spcPct val="0"/>
            </a:spcBef>
            <a:spcAft>
              <a:spcPct val="35000"/>
            </a:spcAft>
            <a:buFont typeface="+mj-lt"/>
            <a:buNone/>
          </a:pPr>
          <a:r>
            <a:rPr lang="es-PE" sz="2000" u="none" kern="1200" dirty="0" smtClean="0">
              <a:uFillTx/>
              <a:latin typeface="Arial" panose="020B0604020202020204" pitchFamily="34" charset="0"/>
              <a:cs typeface="Arial" panose="020B0604020202020204" pitchFamily="34" charset="0"/>
            </a:rPr>
            <a:t>En el establecimiento de salud de la provincia de Bongará - Amazonas, de un total de 70 encuestados con respecto de los estilos de liderazgo. De los cuales </a:t>
          </a:r>
          <a:r>
            <a:rPr lang="es-PE" sz="2000" b="1" u="none" kern="1200" dirty="0" smtClean="0">
              <a:solidFill>
                <a:schemeClr val="tx1"/>
              </a:solidFill>
              <a:uFillTx/>
              <a:latin typeface="Arial" panose="020B0604020202020204" pitchFamily="34" charset="0"/>
              <a:cs typeface="Arial" panose="020B0604020202020204" pitchFamily="34" charset="0"/>
            </a:rPr>
            <a:t>24 colaboradores con un porcentaje de 34.3%</a:t>
          </a:r>
          <a:r>
            <a:rPr lang="es-PE" sz="2000" u="none" kern="1200" dirty="0" smtClean="0">
              <a:uFillTx/>
              <a:latin typeface="Arial" panose="020B0604020202020204" pitchFamily="34" charset="0"/>
              <a:cs typeface="Arial" panose="020B0604020202020204" pitchFamily="34" charset="0"/>
            </a:rPr>
            <a:t> tiene inclinación al </a:t>
          </a:r>
          <a:r>
            <a:rPr lang="es-PE" sz="2000" b="1" u="none" kern="1200" dirty="0" smtClean="0">
              <a:solidFill>
                <a:schemeClr val="tx1"/>
              </a:solidFill>
              <a:uFillTx/>
              <a:latin typeface="Arial" panose="020B0604020202020204" pitchFamily="34" charset="0"/>
              <a:cs typeface="Arial" panose="020B0604020202020204" pitchFamily="34" charset="0"/>
            </a:rPr>
            <a:t>liderazgo visionario </a:t>
          </a:r>
          <a:r>
            <a:rPr lang="es-PE" sz="2000" u="none" kern="1200" dirty="0" smtClean="0">
              <a:uFillTx/>
              <a:latin typeface="Arial" panose="020B0604020202020204" pitchFamily="34" charset="0"/>
              <a:cs typeface="Arial" panose="020B0604020202020204" pitchFamily="34" charset="0"/>
            </a:rPr>
            <a:t>teniendo el más alto porcentaje; mientras que </a:t>
          </a:r>
          <a:r>
            <a:rPr lang="es-PE" sz="2000" b="1" u="none" kern="1200" dirty="0" smtClean="0">
              <a:solidFill>
                <a:schemeClr val="tx1"/>
              </a:solidFill>
              <a:uFillTx/>
              <a:latin typeface="Arial" panose="020B0604020202020204" pitchFamily="34" charset="0"/>
              <a:cs typeface="Arial" panose="020B0604020202020204" pitchFamily="34" charset="0"/>
            </a:rPr>
            <a:t>16 colaboradores  con un porcentaje de 22.9 %</a:t>
          </a:r>
          <a:r>
            <a:rPr lang="es-PE" sz="2000" u="none" kern="1200" dirty="0" smtClean="0">
              <a:solidFill>
                <a:schemeClr val="bg1"/>
              </a:solidFill>
              <a:uFillTx/>
              <a:latin typeface="Arial" panose="020B0604020202020204" pitchFamily="34" charset="0"/>
              <a:cs typeface="Arial" panose="020B0604020202020204" pitchFamily="34" charset="0"/>
            </a:rPr>
            <a:t>de</a:t>
          </a:r>
          <a:r>
            <a:rPr lang="es-PE" sz="2000" u="none" kern="1200" dirty="0" smtClean="0">
              <a:solidFill>
                <a:schemeClr val="tx1"/>
              </a:solidFill>
              <a:uFillTx/>
              <a:latin typeface="Arial" panose="020B0604020202020204" pitchFamily="34" charset="0"/>
              <a:cs typeface="Arial" panose="020B0604020202020204" pitchFamily="34" charset="0"/>
            </a:rPr>
            <a:t> </a:t>
          </a:r>
          <a:r>
            <a:rPr lang="es-PE" sz="2000" u="none" kern="1200" dirty="0" smtClean="0">
              <a:uFillTx/>
              <a:latin typeface="Arial" panose="020B0604020202020204" pitchFamily="34" charset="0"/>
              <a:cs typeface="Arial" panose="020B0604020202020204" pitchFamily="34" charset="0"/>
            </a:rPr>
            <a:t>ellos se </a:t>
          </a:r>
          <a:r>
            <a:rPr lang="es-PE" sz="2000" b="1" u="none" kern="1200" dirty="0" smtClean="0">
              <a:solidFill>
                <a:schemeClr val="tx1"/>
              </a:solidFill>
              <a:uFillTx/>
              <a:latin typeface="Arial" panose="020B0604020202020204" pitchFamily="34" charset="0"/>
              <a:cs typeface="Arial" panose="020B0604020202020204" pitchFamily="34" charset="0"/>
            </a:rPr>
            <a:t>inclinan por el estilo transaccional.  </a:t>
          </a:r>
          <a:endParaRPr lang="es-PE" sz="2000" b="1" kern="1200" dirty="0">
            <a:solidFill>
              <a:schemeClr val="tx1"/>
            </a:solidFill>
            <a:latin typeface="Arial" panose="020B0604020202020204" pitchFamily="34" charset="0"/>
            <a:ea typeface="+mn-ea"/>
            <a:cs typeface="Arial" panose="020B0604020202020204" pitchFamily="34" charset="0"/>
          </a:endParaRPr>
        </a:p>
      </dsp:txBody>
      <dsp:txXfrm>
        <a:off x="1330974" y="1096569"/>
        <a:ext cx="9998908" cy="2970120"/>
      </dsp:txXfrm>
    </dsp:sp>
    <dsp:sp modelId="{999F741B-0A33-49D4-BB83-D56CDCD4D96B}">
      <dsp:nvSpPr>
        <dsp:cNvPr id="0" name=""/>
        <dsp:cNvSpPr/>
      </dsp:nvSpPr>
      <dsp:spPr>
        <a:xfrm>
          <a:off x="-84648" y="901656"/>
          <a:ext cx="3405583" cy="3292963"/>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s-ES"/>
              <a:t>Haga clic para modificar el estilo de título del patrón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EA14D51-A397-418C-9CF2-499A77226047}" type="datetimeFigureOut">
              <a:rPr lang="es-PE" smtClean="0"/>
              <a:t>25/05/2018</a:t>
            </a:fld>
            <a:endParaRPr lang="es-PE"/>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s-PE"/>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EE2468DE-5A1B-4549-8561-42D506FABBCC}" type="slidenum">
              <a:rPr lang="es-PE" smtClean="0"/>
              <a:t>‹Nº›</a:t>
            </a:fld>
            <a:endParaRPr lang="es-PE"/>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40730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FEA14D51-A397-418C-9CF2-499A77226047}" type="datetimeFigureOut">
              <a:rPr lang="es-PE" smtClean="0"/>
              <a:t>25/05/2018</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2531993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FEA14D51-A397-418C-9CF2-499A77226047}" type="datetimeFigureOut">
              <a:rPr lang="es-PE" smtClean="0"/>
              <a:t>25/05/2018</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21767185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FEA14D51-A397-418C-9CF2-499A77226047}" type="datetimeFigureOut">
              <a:rPr lang="es-PE" smtClean="0"/>
              <a:t>25/05/2018</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EE2468DE-5A1B-4549-8561-42D506FABBCC}" type="slidenum">
              <a:rPr lang="es-PE" smtClean="0"/>
              <a:t>‹Nº›</a:t>
            </a:fld>
            <a:endParaRPr lang="es-PE"/>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99263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FEA14D51-A397-418C-9CF2-499A77226047}" type="datetimeFigureOut">
              <a:rPr lang="es-PE" smtClean="0"/>
              <a:t>25/05/2018</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1487732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s-ES"/>
              <a:t>Haga clic para modificar el estilo de título del patrón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3" name="Date Placeholder 2"/>
          <p:cNvSpPr>
            <a:spLocks noGrp="1"/>
          </p:cNvSpPr>
          <p:nvPr>
            <p:ph type="dt" sz="half" idx="10"/>
          </p:nvPr>
        </p:nvSpPr>
        <p:spPr/>
        <p:txBody>
          <a:bodyPr/>
          <a:lstStyle/>
          <a:p>
            <a:fld id="{FEA14D51-A397-418C-9CF2-499A77226047}" type="datetimeFigureOut">
              <a:rPr lang="es-PE" smtClean="0"/>
              <a:t>25/05/2018</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1304074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s-ES"/>
              <a:t>Haga clic para modificar el estilo de título del patrón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3" name="Date Placeholder 2"/>
          <p:cNvSpPr>
            <a:spLocks noGrp="1"/>
          </p:cNvSpPr>
          <p:nvPr>
            <p:ph type="dt" sz="half" idx="10"/>
          </p:nvPr>
        </p:nvSpPr>
        <p:spPr/>
        <p:txBody>
          <a:bodyPr/>
          <a:lstStyle/>
          <a:p>
            <a:fld id="{FEA14D51-A397-418C-9CF2-499A77226047}" type="datetimeFigureOut">
              <a:rPr lang="es-PE" smtClean="0"/>
              <a:t>25/05/2018</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14492882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s-ES"/>
              <a:t>Haga clic para modificar el estilo de título del patrón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EA14D51-A397-418C-9CF2-499A77226047}" type="datetimeFigureOut">
              <a:rPr lang="es-PE" smtClean="0"/>
              <a:t>25/05/2018</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2051819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s-ES"/>
              <a:t>Haga clic para modificar el estilo de título del patrón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EA14D51-A397-418C-9CF2-499A77226047}" type="datetimeFigureOut">
              <a:rPr lang="es-PE" smtClean="0"/>
              <a:t>25/05/2018</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4233325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EA14D51-A397-418C-9CF2-499A77226047}" type="datetimeFigureOut">
              <a:rPr lang="es-PE" smtClean="0"/>
              <a:t>25/05/2018</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2227240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FEA14D51-A397-418C-9CF2-499A77226047}" type="datetimeFigureOut">
              <a:rPr lang="es-PE" smtClean="0"/>
              <a:t>25/05/2018</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950459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EA14D51-A397-418C-9CF2-499A77226047}" type="datetimeFigureOut">
              <a:rPr lang="es-PE" smtClean="0"/>
              <a:t>25/05/2018</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1343474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2" name="Content Placeholder 3"/>
          <p:cNvSpPr>
            <a:spLocks noGrp="1"/>
          </p:cNvSpPr>
          <p:nvPr>
            <p:ph sz="quarter" idx="13"/>
          </p:nvPr>
        </p:nvSpPr>
        <p:spPr>
          <a:xfrm>
            <a:off x="685802" y="2861733"/>
            <a:ext cx="5088712" cy="2512852"/>
          </a:xfrm>
        </p:spPr>
        <p:txBody>
          <a:bodyPr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3" name="Content Placeholder 5"/>
          <p:cNvSpPr>
            <a:spLocks noGrp="1"/>
          </p:cNvSpPr>
          <p:nvPr>
            <p:ph sz="quarter" idx="14"/>
          </p:nvPr>
        </p:nvSpPr>
        <p:spPr>
          <a:xfrm>
            <a:off x="5993969" y="2861733"/>
            <a:ext cx="5088713" cy="2512852"/>
          </a:xfrm>
        </p:spPr>
        <p:txBody>
          <a:bodyPr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EA14D51-A397-418C-9CF2-499A77226047}" type="datetimeFigureOut">
              <a:rPr lang="es-PE" smtClean="0"/>
              <a:t>25/05/2018</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1465081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EA14D51-A397-418C-9CF2-499A77226047}" type="datetimeFigureOut">
              <a:rPr lang="es-PE" smtClean="0"/>
              <a:t>25/05/2018</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3713295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A14D51-A397-418C-9CF2-499A77226047}" type="datetimeFigureOut">
              <a:rPr lang="es-PE" smtClean="0"/>
              <a:t>25/05/2018</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2686357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s-ES"/>
              <a:t>Haga clic para modificar el estilo de título del patrón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FEA14D51-A397-418C-9CF2-499A77226047}" type="datetimeFigureOut">
              <a:rPr lang="es-PE" smtClean="0"/>
              <a:t>25/05/2018</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593059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FEA14D51-A397-418C-9CF2-499A77226047}" type="datetimeFigureOut">
              <a:rPr lang="es-PE" smtClean="0"/>
              <a:t>25/05/2018</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EE2468DE-5A1B-4549-8561-42D506FABBCC}" type="slidenum">
              <a:rPr lang="es-PE" smtClean="0"/>
              <a:t>‹Nº›</a:t>
            </a:fld>
            <a:endParaRPr lang="es-PE"/>
          </a:p>
        </p:txBody>
      </p:sp>
    </p:spTree>
    <p:extLst>
      <p:ext uri="{BB962C8B-B14F-4D97-AF65-F5344CB8AC3E}">
        <p14:creationId xmlns:p14="http://schemas.microsoft.com/office/powerpoint/2010/main" val="4135150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FEA14D51-A397-418C-9CF2-499A77226047}" type="datetimeFigureOut">
              <a:rPr lang="es-PE" smtClean="0"/>
              <a:t>25/05/2018</a:t>
            </a:fld>
            <a:endParaRPr lang="es-PE"/>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s-PE"/>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EE2468DE-5A1B-4549-8561-42D506FABBCC}" type="slidenum">
              <a:rPr lang="es-PE" smtClean="0"/>
              <a:t>‹Nº›</a:t>
            </a:fld>
            <a:endParaRPr lang="es-PE"/>
          </a:p>
        </p:txBody>
      </p:sp>
    </p:spTree>
    <p:extLst>
      <p:ext uri="{BB962C8B-B14F-4D97-AF65-F5344CB8AC3E}">
        <p14:creationId xmlns:p14="http://schemas.microsoft.com/office/powerpoint/2010/main" val="193075227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gif"/></Relationships>
</file>

<file path=ppt/slides/_rels/slide10.xml.rels><?xml version="1.0" encoding="UTF-8" standalone="yes"?>
<Relationships xmlns="http://schemas.openxmlformats.org/package/2006/relationships"><Relationship Id="rId8" Type="http://schemas.openxmlformats.org/officeDocument/2006/relationships/image" Target="../media/image24.gif"/><Relationship Id="rId3" Type="http://schemas.openxmlformats.org/officeDocument/2006/relationships/diagramLayout" Target="../diagrams/layout5.xml"/><Relationship Id="rId7" Type="http://schemas.openxmlformats.org/officeDocument/2006/relationships/image" Target="../media/image23.gif"/><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diagramLayout" Target="../diagrams/layout6.xml"/><Relationship Id="rId7" Type="http://schemas.openxmlformats.org/officeDocument/2006/relationships/image" Target="../media/image21.gif"/><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diagramLayout" Target="../diagrams/layout7.xml"/><Relationship Id="rId7" Type="http://schemas.openxmlformats.org/officeDocument/2006/relationships/image" Target="../media/image25.gif"/><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2.jpeg"/><Relationship Id="rId18" Type="http://schemas.openxmlformats.org/officeDocument/2006/relationships/image" Target="../media/image16.png"/><Relationship Id="rId3" Type="http://schemas.openxmlformats.org/officeDocument/2006/relationships/diagramLayout" Target="../diagrams/layout1.xml"/><Relationship Id="rId7" Type="http://schemas.openxmlformats.org/officeDocument/2006/relationships/image" Target="../media/image7.png"/><Relationship Id="rId12" Type="http://schemas.openxmlformats.org/officeDocument/2006/relationships/image" Target="../media/image11.jpeg"/><Relationship Id="rId17" Type="http://schemas.openxmlformats.org/officeDocument/2006/relationships/image" Target="../media/image15.jpeg"/><Relationship Id="rId2" Type="http://schemas.openxmlformats.org/officeDocument/2006/relationships/diagramData" Target="../diagrams/data1.xml"/><Relationship Id="rId16" Type="http://schemas.openxmlformats.org/officeDocument/2006/relationships/hyperlink" Target="http://www.google.com.pe/url?url=http://www.esferaradio.net/noticias/implementan-nueva-ora-de-reniec-en-pomacochas/&amp;rct=j&amp;frm=1&amp;q=&amp;esrc=s&amp;sa=U&amp;ved=0ahUKEwjYooe8lo3bAhUJ2lMKHShuDrgQwW4IFTAA&amp;usg=AOvVaw2_5vDnw8rWSKN3nSxnIEQZ" TargetMode="External"/><Relationship Id="rId20" Type="http://schemas.openxmlformats.org/officeDocument/2006/relationships/image" Target="../media/image17.jpeg"/><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hyperlink" Target="http://2.bp.blogspot.com/-Q-J3AmygrRw/UFegoXc256I/AAAAAAAAFaM/hqLmj8Wz5QU/s1600/minsa.jpg" TargetMode="External"/><Relationship Id="rId5" Type="http://schemas.openxmlformats.org/officeDocument/2006/relationships/diagramColors" Target="../diagrams/colors1.xml"/><Relationship Id="rId15" Type="http://schemas.openxmlformats.org/officeDocument/2006/relationships/image" Target="../media/image14.png"/><Relationship Id="rId10" Type="http://schemas.openxmlformats.org/officeDocument/2006/relationships/image" Target="../media/image10.gif"/><Relationship Id="rId19" Type="http://schemas.openxmlformats.org/officeDocument/2006/relationships/hyperlink" Target="http://www.google.com.pe/url?url=http://www.notiexposycongresos.com/las-voces-para-liderar-un-reto-en-la-profesion-de-enfermeria/&amp;rct=j&amp;frm=1&amp;q=&amp;esrc=s&amp;sa=U&amp;ved=0ahUKEwi5lPzTmI3bAhXG0VMKHcRgC744PBDBbgg7MBM&amp;usg=AOvVaw25RV5P9ZFpOUuPgNTBWWCX" TargetMode="External"/><Relationship Id="rId4" Type="http://schemas.openxmlformats.org/officeDocument/2006/relationships/diagramQuickStyle" Target="../diagrams/quickStyle1.xml"/><Relationship Id="rId9" Type="http://schemas.openxmlformats.org/officeDocument/2006/relationships/image" Target="../media/image9.gif"/><Relationship Id="rId14" Type="http://schemas.openxmlformats.org/officeDocument/2006/relationships/image" Target="../media/image13.jpeg"/></Relationships>
</file>

<file path=ppt/slides/_rels/slide20.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0.gif"/><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0.gif"/><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33.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36.gif"/></Relationships>
</file>

<file path=ppt/slides/_rels/slide34.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jpg"/><Relationship Id="rId1" Type="http://schemas.openxmlformats.org/officeDocument/2006/relationships/slideLayout" Target="../slideLayouts/slideLayout2.xml"/><Relationship Id="rId6" Type="http://schemas.openxmlformats.org/officeDocument/2006/relationships/image" Target="../media/image44.jpg"/><Relationship Id="rId5" Type="http://schemas.openxmlformats.org/officeDocument/2006/relationships/image" Target="../media/image43.png"/><Relationship Id="rId4" Type="http://schemas.openxmlformats.org/officeDocument/2006/relationships/image" Target="../media/image42.jpg"/><Relationship Id="rId9"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gif"/><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diagramLayout" Target="../diagrams/layout2.xml"/><Relationship Id="rId7" Type="http://schemas.openxmlformats.org/officeDocument/2006/relationships/image" Target="../media/image18.gi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0.gif"/></Relationships>
</file>

<file path=ppt/slides/_rels/slide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1.gif"/><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2.gif"/><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830303" y="494583"/>
            <a:ext cx="8305800" cy="706012"/>
          </a:xfrm>
        </p:spPr>
        <p:txBody>
          <a:bodyPr>
            <a:noAutofit/>
          </a:bodyPr>
          <a:lstStyle/>
          <a:p>
            <a:pPr algn="ctr">
              <a:defRPr/>
            </a:pPr>
            <a:r>
              <a:rPr lang="es-PE" sz="3200" b="1" cap="none"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Black" panose="020B0A04020102020204" pitchFamily="34" charset="0"/>
                <a:cs typeface="Aharoni" panose="02010803020104030203" pitchFamily="2" charset="-79"/>
              </a:rPr>
              <a:t>UNIVERSIDAD DE CHICLAYO</a:t>
            </a:r>
          </a:p>
        </p:txBody>
      </p:sp>
      <p:sp>
        <p:nvSpPr>
          <p:cNvPr id="3" name="2 Subtítulo"/>
          <p:cNvSpPr>
            <a:spLocks noGrp="1"/>
          </p:cNvSpPr>
          <p:nvPr>
            <p:ph type="subTitle" idx="1"/>
          </p:nvPr>
        </p:nvSpPr>
        <p:spPr>
          <a:xfrm>
            <a:off x="1830303" y="1200595"/>
            <a:ext cx="8305800" cy="497448"/>
          </a:xfrm>
        </p:spPr>
        <p:txBody>
          <a:bodyPr>
            <a:noAutofit/>
          </a:bodyPr>
          <a:lstStyle/>
          <a:p>
            <a:pPr algn="ctr">
              <a:defRPr/>
            </a:pPr>
            <a:r>
              <a:rPr lang="es-MX" sz="2000" cap="none" dirty="0">
                <a:ln w="0"/>
                <a:solidFill>
                  <a:schemeClr val="tx1"/>
                </a:solidFill>
                <a:effectLst>
                  <a:outerShdw blurRad="38100" dist="19050" dir="2700000" algn="tl" rotWithShape="0">
                    <a:schemeClr val="dk1">
                      <a:alpha val="40000"/>
                    </a:schemeClr>
                  </a:outerShdw>
                </a:effectLst>
              </a:rPr>
              <a:t>ESCUELA DE POSGRADO</a:t>
            </a:r>
          </a:p>
          <a:p>
            <a:pPr algn="ctr">
              <a:defRPr/>
            </a:pPr>
            <a:r>
              <a:rPr lang="es-MX" sz="2000" cap="none" dirty="0">
                <a:ln w="0"/>
                <a:solidFill>
                  <a:schemeClr val="tx1"/>
                </a:solidFill>
                <a:effectLst>
                  <a:outerShdw blurRad="38100" dist="19050" dir="2700000" algn="tl" rotWithShape="0">
                    <a:schemeClr val="dk1">
                      <a:alpha val="40000"/>
                    </a:schemeClr>
                  </a:outerShdw>
                </a:effectLst>
              </a:rPr>
              <a:t>MAESTRIA EN GERENCIA EN SERVICIOS DE SALUD</a:t>
            </a:r>
          </a:p>
          <a:p>
            <a:pPr algn="ctr">
              <a:defRPr/>
            </a:pPr>
            <a:endParaRPr lang="es-PE" sz="2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4" name="3 Rectángulo"/>
          <p:cNvSpPr/>
          <p:nvPr/>
        </p:nvSpPr>
        <p:spPr>
          <a:xfrm>
            <a:off x="5607138" y="2414203"/>
            <a:ext cx="752129" cy="400110"/>
          </a:xfrm>
          <a:prstGeom prst="rect">
            <a:avLst/>
          </a:prstGeom>
          <a:noFill/>
        </p:spPr>
        <p:txBody>
          <a:bodyPr wrap="none">
            <a:spAutoFit/>
          </a:bodyPr>
          <a:lstStyle/>
          <a:p>
            <a:pPr algn="ctr">
              <a:defRPr/>
            </a:pPr>
            <a:r>
              <a:rPr lang="es-ES" sz="2000" dirty="0">
                <a:ln w="0"/>
                <a:effectLst>
                  <a:outerShdw blurRad="38100" dist="19050" dir="2700000" algn="tl" rotWithShape="0">
                    <a:schemeClr val="dk1">
                      <a:alpha val="40000"/>
                    </a:schemeClr>
                  </a:outerShdw>
                </a:effectLst>
                <a:latin typeface="Berlin Sans FB Demi" panose="020E0802020502020306" pitchFamily="34" charset="0"/>
              </a:rPr>
              <a:t>TESIS</a:t>
            </a:r>
          </a:p>
        </p:txBody>
      </p:sp>
      <p:sp>
        <p:nvSpPr>
          <p:cNvPr id="6" name="5 Pergamino horizontal"/>
          <p:cNvSpPr/>
          <p:nvPr/>
        </p:nvSpPr>
        <p:spPr>
          <a:xfrm>
            <a:off x="2202783" y="2814313"/>
            <a:ext cx="7560840" cy="2033619"/>
          </a:xfrm>
          <a:prstGeom prst="horizontalScroll">
            <a:avLst/>
          </a:prstGeom>
          <a:ln/>
        </p:spPr>
        <p:style>
          <a:lnRef idx="1">
            <a:schemeClr val="accent2"/>
          </a:lnRef>
          <a:fillRef idx="2">
            <a:schemeClr val="accent2"/>
          </a:fillRef>
          <a:effectRef idx="1">
            <a:schemeClr val="accent2"/>
          </a:effectRef>
          <a:fontRef idx="minor">
            <a:schemeClr val="dk1"/>
          </a:fontRef>
        </p:style>
        <p:txBody>
          <a:bodyPr anchor="ctr"/>
          <a:lstStyle/>
          <a:p>
            <a:pPr algn="ctr"/>
            <a:r>
              <a:rPr lang="es-PE" sz="2200" dirty="0"/>
              <a:t>MOTIVACIÓN LABORAL Y ESTILOS DE LIDERAZGO QUE RECIBEN DE LOS PROFESIONALES Y TÉCNICOS DE LOS ESTABLECIMIENTOS DE SALUD DE LA PROVINCIA DE BONGARÁ – AMAZONAS - 2016</a:t>
            </a:r>
            <a:endParaRPr lang="es-PE" sz="2200" dirty="0">
              <a:latin typeface="Berlin Sans FB Demi" panose="020E0802020502020306" pitchFamily="34" charset="0"/>
            </a:endParaRPr>
          </a:p>
        </p:txBody>
      </p:sp>
      <p:sp>
        <p:nvSpPr>
          <p:cNvPr id="9" name="8 Rectángulo"/>
          <p:cNvSpPr/>
          <p:nvPr/>
        </p:nvSpPr>
        <p:spPr>
          <a:xfrm>
            <a:off x="5411571" y="4847932"/>
            <a:ext cx="1143262" cy="461665"/>
          </a:xfrm>
          <a:prstGeom prst="rect">
            <a:avLst/>
          </a:prstGeom>
          <a:noFill/>
        </p:spPr>
        <p:txBody>
          <a:bodyPr wrap="none">
            <a:spAutoFit/>
          </a:bodyPr>
          <a:lstStyle/>
          <a:p>
            <a:pPr algn="ctr">
              <a:defRPr/>
            </a:pPr>
            <a:r>
              <a:rPr lang="es-ES" sz="2400" dirty="0">
                <a:ln w="0"/>
                <a:effectLst>
                  <a:outerShdw blurRad="38100" dist="19050" dir="2700000" algn="tl" rotWithShape="0">
                    <a:schemeClr val="dk1">
                      <a:alpha val="40000"/>
                    </a:schemeClr>
                  </a:outerShdw>
                </a:effectLst>
              </a:rPr>
              <a:t>AUTORA</a:t>
            </a:r>
          </a:p>
        </p:txBody>
      </p:sp>
      <p:sp>
        <p:nvSpPr>
          <p:cNvPr id="10249" name="9 Rectángulo"/>
          <p:cNvSpPr>
            <a:spLocks noChangeArrowheads="1"/>
          </p:cNvSpPr>
          <p:nvPr/>
        </p:nvSpPr>
        <p:spPr bwMode="auto">
          <a:xfrm>
            <a:off x="2922092" y="5553944"/>
            <a:ext cx="61222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algn="ctr"/>
            <a:r>
              <a:rPr lang="es-PE" b="1" dirty="0" smtClean="0"/>
              <a:t>Bach. </a:t>
            </a:r>
            <a:r>
              <a:rPr lang="es-PE" b="1" dirty="0"/>
              <a:t>MARDELY ROJAS CASTRO</a:t>
            </a:r>
          </a:p>
        </p:txBody>
      </p:sp>
      <p:pic>
        <p:nvPicPr>
          <p:cNvPr id="11" name="Imagen 10" descr="E:\LOGO UDCH 2015.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379" y="544465"/>
            <a:ext cx="1481996" cy="18212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80" name="Picture 8" descr="Imagen relacionada"/>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8882" y="3071683"/>
            <a:ext cx="4238369" cy="31848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gifs animados de enfermera">
            <a:extLst>
              <a:ext uri="{FF2B5EF4-FFF2-40B4-BE49-F238E27FC236}">
                <a16:creationId xmlns:a16="http://schemas.microsoft.com/office/drawing/2014/main" id="{30A423CB-9316-4304-9170-E0D2573DEDE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366774" y="2220194"/>
            <a:ext cx="2352675"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2160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Diagrama"/>
          <p:cNvGraphicFramePr/>
          <p:nvPr>
            <p:extLst>
              <p:ext uri="{D42A27DB-BD31-4B8C-83A1-F6EECF244321}">
                <p14:modId xmlns:p14="http://schemas.microsoft.com/office/powerpoint/2010/main" val="4162149317"/>
              </p:ext>
            </p:extLst>
          </p:nvPr>
        </p:nvGraphicFramePr>
        <p:xfrm>
          <a:off x="1991543" y="1584101"/>
          <a:ext cx="8646405" cy="4572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Imagen relacionada"/>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47918" y="0"/>
            <a:ext cx="2418708" cy="522560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Resultado de imagen para enfermera pensando gif">
            <a:extLst>
              <a:ext uri="{FF2B5EF4-FFF2-40B4-BE49-F238E27FC236}">
                <a16:creationId xmlns:a16="http://schemas.microsoft.com/office/drawing/2014/main" id="{ED9CA8B3-F19C-4AC6-8655-BC091AE5CDC1}"/>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467850" y="2513607"/>
            <a:ext cx="2724150" cy="3333750"/>
          </a:xfrm>
          <a:prstGeom prst="rect">
            <a:avLst/>
          </a:prstGeom>
          <a:noFill/>
          <a:extLst>
            <a:ext uri="{909E8E84-426E-40DD-AFC4-6F175D3DCCD1}">
              <a14:hiddenFill xmlns:a14="http://schemas.microsoft.com/office/drawing/2010/main">
                <a:solidFill>
                  <a:srgbClr val="FFFFFF"/>
                </a:solidFill>
              </a14:hiddenFill>
            </a:ext>
          </a:extLst>
        </p:spPr>
      </p:pic>
      <p:sp>
        <p:nvSpPr>
          <p:cNvPr id="7" name="4 Rectángulo redondeado"/>
          <p:cNvSpPr/>
          <p:nvPr/>
        </p:nvSpPr>
        <p:spPr>
          <a:xfrm>
            <a:off x="3505135" y="305182"/>
            <a:ext cx="5508981" cy="79208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2800" dirty="0">
              <a:solidFill>
                <a:schemeClr val="bg1"/>
              </a:solidFill>
            </a:endParaRPr>
          </a:p>
          <a:p>
            <a:pPr algn="ctr"/>
            <a:r>
              <a:rPr lang="es-PE" sz="2800" dirty="0" smtClean="0">
                <a:solidFill>
                  <a:schemeClr val="bg1"/>
                </a:solidFill>
              </a:rPr>
              <a:t>ESTILOS DE LIDER</a:t>
            </a:r>
            <a:endParaRPr lang="es-PE" sz="2800" dirty="0">
              <a:solidFill>
                <a:schemeClr val="bg1"/>
              </a:solidFill>
            </a:endParaRPr>
          </a:p>
          <a:p>
            <a:pPr algn="ctr"/>
            <a:endParaRPr lang="es-PE" sz="2800" dirty="0">
              <a:solidFill>
                <a:schemeClr val="bg1"/>
              </a:solidFill>
            </a:endParaRPr>
          </a:p>
        </p:txBody>
      </p:sp>
    </p:spTree>
    <p:extLst>
      <p:ext uri="{BB962C8B-B14F-4D97-AF65-F5344CB8AC3E}">
        <p14:creationId xmlns:p14="http://schemas.microsoft.com/office/powerpoint/2010/main" val="3480607719"/>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Diagrama"/>
          <p:cNvGraphicFramePr/>
          <p:nvPr>
            <p:extLst>
              <p:ext uri="{D42A27DB-BD31-4B8C-83A1-F6EECF244321}">
                <p14:modId xmlns:p14="http://schemas.microsoft.com/office/powerpoint/2010/main" val="847756894"/>
              </p:ext>
            </p:extLst>
          </p:nvPr>
        </p:nvGraphicFramePr>
        <p:xfrm>
          <a:off x="1812329" y="1828801"/>
          <a:ext cx="8536165" cy="34062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Resultado de imagen para gif animados de enfermeras">
            <a:extLst>
              <a:ext uri="{FF2B5EF4-FFF2-40B4-BE49-F238E27FC236}">
                <a16:creationId xmlns:a16="http://schemas.microsoft.com/office/drawing/2014/main" id="{274FE4D4-0EE4-401E-91FC-3E25177390FD}"/>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316274" y="104806"/>
            <a:ext cx="2064439" cy="206443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n relacionada">
            <a:extLst>
              <a:ext uri="{FF2B5EF4-FFF2-40B4-BE49-F238E27FC236}">
                <a16:creationId xmlns:a16="http://schemas.microsoft.com/office/drawing/2014/main" id="{08D5EC08-6C70-4DA3-9E5D-52446F4E20DA}"/>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0775" y="1137025"/>
            <a:ext cx="2084008" cy="4502485"/>
          </a:xfrm>
          <a:prstGeom prst="rect">
            <a:avLst/>
          </a:prstGeom>
          <a:noFill/>
          <a:extLst>
            <a:ext uri="{909E8E84-426E-40DD-AFC4-6F175D3DCCD1}">
              <a14:hiddenFill xmlns:a14="http://schemas.microsoft.com/office/drawing/2010/main">
                <a:solidFill>
                  <a:srgbClr val="FFFFFF"/>
                </a:solidFill>
              </a14:hiddenFill>
            </a:ext>
          </a:extLst>
        </p:spPr>
      </p:pic>
      <p:sp>
        <p:nvSpPr>
          <p:cNvPr id="9" name="4 Rectángulo redondeado"/>
          <p:cNvSpPr/>
          <p:nvPr/>
        </p:nvSpPr>
        <p:spPr>
          <a:xfrm>
            <a:off x="3505135" y="305182"/>
            <a:ext cx="5508981" cy="79208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2800" dirty="0">
              <a:solidFill>
                <a:schemeClr val="bg1"/>
              </a:solidFill>
            </a:endParaRPr>
          </a:p>
          <a:p>
            <a:pPr algn="ctr"/>
            <a:r>
              <a:rPr lang="es-PE" sz="2800" dirty="0" smtClean="0">
                <a:solidFill>
                  <a:schemeClr val="bg1"/>
                </a:solidFill>
              </a:rPr>
              <a:t>ESTILOS DE LIDER</a:t>
            </a:r>
            <a:endParaRPr lang="es-PE" sz="2800" dirty="0">
              <a:solidFill>
                <a:schemeClr val="bg1"/>
              </a:solidFill>
            </a:endParaRPr>
          </a:p>
          <a:p>
            <a:pPr algn="ctr"/>
            <a:endParaRPr lang="es-PE" sz="2800" dirty="0">
              <a:solidFill>
                <a:schemeClr val="bg1"/>
              </a:solidFill>
            </a:endParaRPr>
          </a:p>
        </p:txBody>
      </p:sp>
    </p:spTree>
    <p:extLst>
      <p:ext uri="{BB962C8B-B14F-4D97-AF65-F5344CB8AC3E}">
        <p14:creationId xmlns:p14="http://schemas.microsoft.com/office/powerpoint/2010/main" val="16211878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3934298" y="247651"/>
            <a:ext cx="4248472" cy="1319772"/>
          </a:xfrm>
        </p:spPr>
        <p:style>
          <a:lnRef idx="1">
            <a:schemeClr val="accent1"/>
          </a:lnRef>
          <a:fillRef idx="2">
            <a:schemeClr val="accent1"/>
          </a:fillRef>
          <a:effectRef idx="1">
            <a:schemeClr val="accent1"/>
          </a:effectRef>
          <a:fontRef idx="minor">
            <a:schemeClr val="dk1"/>
          </a:fontRef>
        </p:style>
        <p:txBody>
          <a:bodyPr>
            <a:noAutofit/>
          </a:bodyPr>
          <a:lstStyle/>
          <a:p>
            <a:pPr algn="ctr">
              <a:defRPr/>
            </a:pPr>
            <a:r>
              <a:rPr lang="es-PE" sz="4800" b="1" dirty="0" smtClean="0">
                <a:latin typeface="Aharoni" pitchFamily="2" charset="-79"/>
                <a:cs typeface="Aharoni" pitchFamily="2" charset="-79"/>
              </a:rPr>
              <a:t>HIPOTESIS ESPECIFICAS</a:t>
            </a:r>
            <a:endParaRPr lang="es-PE" sz="4800" b="1" dirty="0">
              <a:latin typeface="Aharoni" pitchFamily="2" charset="-79"/>
              <a:cs typeface="Aharoni" pitchFamily="2" charset="-79"/>
            </a:endParaRPr>
          </a:p>
        </p:txBody>
      </p:sp>
      <p:sp>
        <p:nvSpPr>
          <p:cNvPr id="2" name="Bisel 1"/>
          <p:cNvSpPr/>
          <p:nvPr/>
        </p:nvSpPr>
        <p:spPr>
          <a:xfrm>
            <a:off x="1674254" y="2047740"/>
            <a:ext cx="8538693" cy="3296992"/>
          </a:xfrm>
          <a:prstGeom prst="bevel">
            <a:avLst/>
          </a:prstGeom>
        </p:spPr>
        <p:style>
          <a:lnRef idx="1">
            <a:schemeClr val="accent2"/>
          </a:lnRef>
          <a:fillRef idx="2">
            <a:schemeClr val="accent2"/>
          </a:fillRef>
          <a:effectRef idx="1">
            <a:schemeClr val="accent2"/>
          </a:effectRef>
          <a:fontRef idx="minor">
            <a:schemeClr val="dk1"/>
          </a:fontRef>
        </p:style>
        <p:txBody>
          <a:bodyPr rtlCol="0" anchor="ctr"/>
          <a:lstStyle/>
          <a:p>
            <a:r>
              <a:rPr lang="es-PE" sz="2300" b="1" dirty="0" smtClean="0">
                <a:latin typeface="Arial" panose="020B0604020202020204" pitchFamily="34" charset="0"/>
                <a:cs typeface="Arial" panose="020B0604020202020204" pitchFamily="34" charset="0"/>
              </a:rPr>
              <a:t>H1</a:t>
            </a:r>
            <a:r>
              <a:rPr lang="es-PE" sz="2300" dirty="0" smtClean="0">
                <a:latin typeface="Arial" panose="020B0604020202020204" pitchFamily="34" charset="0"/>
                <a:cs typeface="Arial" panose="020B0604020202020204" pitchFamily="34" charset="0"/>
              </a:rPr>
              <a:t>: </a:t>
            </a:r>
            <a:r>
              <a:rPr lang="es-PE" sz="2300" b="1" dirty="0">
                <a:latin typeface="Arial" panose="020B0604020202020204" pitchFamily="34" charset="0"/>
                <a:cs typeface="Arial" panose="020B0604020202020204" pitchFamily="34" charset="0"/>
              </a:rPr>
              <a:t>La motivación laboral tiene relación con el predominio del </a:t>
            </a:r>
            <a:r>
              <a:rPr lang="es-PE" sz="2300" b="1" dirty="0" smtClean="0">
                <a:latin typeface="Arial" panose="020B0604020202020204" pitchFamily="34" charset="0"/>
                <a:cs typeface="Arial" panose="020B0604020202020204" pitchFamily="34" charset="0"/>
              </a:rPr>
              <a:t>estilo de </a:t>
            </a:r>
            <a:r>
              <a:rPr lang="es-PE" sz="2300" b="1" dirty="0">
                <a:latin typeface="Arial" panose="020B0604020202020204" pitchFamily="34" charset="0"/>
                <a:cs typeface="Arial" panose="020B0604020202020204" pitchFamily="34" charset="0"/>
              </a:rPr>
              <a:t>liderazgo transformacional que el estilo visionario, </a:t>
            </a:r>
            <a:r>
              <a:rPr lang="es-PE" sz="2300" b="1" dirty="0" smtClean="0">
                <a:latin typeface="Arial" panose="020B0604020202020204" pitchFamily="34" charset="0"/>
                <a:cs typeface="Arial" panose="020B0604020202020204" pitchFamily="34" charset="0"/>
              </a:rPr>
              <a:t>carismático, transaccional</a:t>
            </a:r>
            <a:r>
              <a:rPr lang="es-PE" sz="2300" dirty="0" smtClean="0">
                <a:latin typeface="Arial" panose="020B0604020202020204" pitchFamily="34" charset="0"/>
                <a:cs typeface="Arial" panose="020B0604020202020204" pitchFamily="34" charset="0"/>
              </a:rPr>
              <a:t>.</a:t>
            </a:r>
          </a:p>
          <a:p>
            <a:endParaRPr lang="es-PE" sz="2300" dirty="0"/>
          </a:p>
          <a:p>
            <a:r>
              <a:rPr lang="es-PE" sz="2300" b="1" dirty="0" smtClean="0">
                <a:latin typeface="Arial" panose="020B0604020202020204" pitchFamily="34" charset="0"/>
                <a:cs typeface="Arial" panose="020B0604020202020204" pitchFamily="34" charset="0"/>
              </a:rPr>
              <a:t>H0</a:t>
            </a:r>
            <a:r>
              <a:rPr lang="es-PE" sz="2300" dirty="0" smtClean="0">
                <a:latin typeface="Arial" panose="020B0604020202020204" pitchFamily="34" charset="0"/>
                <a:cs typeface="Arial" panose="020B0604020202020204" pitchFamily="34" charset="0"/>
              </a:rPr>
              <a:t>: </a:t>
            </a:r>
            <a:r>
              <a:rPr lang="es-PE" sz="2300" b="1" dirty="0">
                <a:latin typeface="Arial" panose="020B0604020202020204" pitchFamily="34" charset="0"/>
                <a:cs typeface="Arial" panose="020B0604020202020204" pitchFamily="34" charset="0"/>
              </a:rPr>
              <a:t>La motivación laboral no tiene relación con el predominio </a:t>
            </a:r>
            <a:r>
              <a:rPr lang="es-PE" sz="2300" b="1" dirty="0" smtClean="0">
                <a:latin typeface="Arial" panose="020B0604020202020204" pitchFamily="34" charset="0"/>
                <a:cs typeface="Arial" panose="020B0604020202020204" pitchFamily="34" charset="0"/>
              </a:rPr>
              <a:t>del estilo </a:t>
            </a:r>
            <a:r>
              <a:rPr lang="es-PE" sz="2300" b="1" dirty="0">
                <a:latin typeface="Arial" panose="020B0604020202020204" pitchFamily="34" charset="0"/>
                <a:cs typeface="Arial" panose="020B0604020202020204" pitchFamily="34" charset="0"/>
              </a:rPr>
              <a:t>de liderazgo transformacional,  visionario, carismático, y transaccional</a:t>
            </a:r>
            <a:r>
              <a:rPr lang="es-PE" sz="2300" dirty="0">
                <a:latin typeface="Arial" panose="020B0604020202020204" pitchFamily="34" charset="0"/>
                <a:cs typeface="Arial" panose="020B0604020202020204" pitchFamily="34" charset="0"/>
              </a:rPr>
              <a:t>. </a:t>
            </a:r>
          </a:p>
        </p:txBody>
      </p:sp>
      <p:pic>
        <p:nvPicPr>
          <p:cNvPr id="5" name="Picture 2" descr="Imagen relacionad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084008" cy="4502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494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2355158" y="349683"/>
            <a:ext cx="7481684" cy="1170024"/>
          </a:xfrm>
        </p:spPr>
        <p:style>
          <a:lnRef idx="1">
            <a:schemeClr val="accent2"/>
          </a:lnRef>
          <a:fillRef idx="2">
            <a:schemeClr val="accent2"/>
          </a:fillRef>
          <a:effectRef idx="1">
            <a:schemeClr val="accent2"/>
          </a:effectRef>
          <a:fontRef idx="minor">
            <a:schemeClr val="dk1"/>
          </a:fontRef>
        </p:style>
        <p:txBody>
          <a:bodyPr>
            <a:noAutofit/>
          </a:bodyPr>
          <a:lstStyle/>
          <a:p>
            <a:pPr algn="ctr">
              <a:defRPr/>
            </a:pPr>
            <a:r>
              <a:rPr lang="es-PE" sz="4400" b="1" dirty="0"/>
              <a:t>IDENTIFICACION DE VARIABLES</a:t>
            </a:r>
          </a:p>
        </p:txBody>
      </p:sp>
      <p:graphicFrame>
        <p:nvGraphicFramePr>
          <p:cNvPr id="11" name="10 Diagrama"/>
          <p:cNvGraphicFramePr/>
          <p:nvPr>
            <p:extLst>
              <p:ext uri="{D42A27DB-BD31-4B8C-83A1-F6EECF244321}">
                <p14:modId xmlns:p14="http://schemas.microsoft.com/office/powerpoint/2010/main" val="3050210805"/>
              </p:ext>
            </p:extLst>
          </p:nvPr>
        </p:nvGraphicFramePr>
        <p:xfrm>
          <a:off x="1991544" y="1397000"/>
          <a:ext cx="8208912" cy="4984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506" name="Picture 2" descr="Imagen relacionada"/>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836842" y="2063501"/>
            <a:ext cx="1785663" cy="3146173"/>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Imagen relacionada"/>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24669" y="3415248"/>
            <a:ext cx="333375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131948"/>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96422" y="150255"/>
            <a:ext cx="2504574" cy="535545"/>
          </a:xfrm>
        </p:spPr>
        <p:style>
          <a:lnRef idx="1">
            <a:schemeClr val="accent2"/>
          </a:lnRef>
          <a:fillRef idx="3">
            <a:schemeClr val="accent2"/>
          </a:fillRef>
          <a:effectRef idx="2">
            <a:schemeClr val="accent2"/>
          </a:effectRef>
          <a:fontRef idx="minor">
            <a:schemeClr val="lt1"/>
          </a:fontRef>
        </p:style>
        <p:txBody>
          <a:bodyPr>
            <a:noAutofit/>
          </a:bodyPr>
          <a:lstStyle/>
          <a:p>
            <a:pPr algn="ctr"/>
            <a:r>
              <a:rPr lang="es-PE" sz="3200" dirty="0" smtClean="0"/>
              <a:t>VARIABLES</a:t>
            </a:r>
            <a:endParaRPr lang="es-PE" sz="3200"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084" y="819150"/>
            <a:ext cx="10001250" cy="5143499"/>
          </a:xfrm>
          <a:prstGeom prst="rect">
            <a:avLst/>
          </a:prstGeom>
        </p:spPr>
      </p:pic>
    </p:spTree>
    <p:extLst>
      <p:ext uri="{BB962C8B-B14F-4D97-AF65-F5344CB8AC3E}">
        <p14:creationId xmlns:p14="http://schemas.microsoft.com/office/powerpoint/2010/main" val="191581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Proceso alternativo"/>
          <p:cNvSpPr/>
          <p:nvPr/>
        </p:nvSpPr>
        <p:spPr>
          <a:xfrm>
            <a:off x="2006600" y="2295861"/>
            <a:ext cx="3816350" cy="749300"/>
          </a:xfrm>
          <a:prstGeom prst="flowChartAlternateProcess">
            <a:avLst/>
          </a:prstGeom>
        </p:spPr>
        <p:style>
          <a:lnRef idx="3">
            <a:schemeClr val="lt1"/>
          </a:lnRef>
          <a:fillRef idx="1">
            <a:schemeClr val="dk1"/>
          </a:fillRef>
          <a:effectRef idx="1">
            <a:schemeClr val="dk1"/>
          </a:effectRef>
          <a:fontRef idx="minor">
            <a:schemeClr val="lt1"/>
          </a:fontRef>
        </p:style>
        <p:txBody>
          <a:bodyPr anchor="ctr"/>
          <a:lstStyle/>
          <a:p>
            <a:pPr marL="0" lvl="1" algn="ctr" eaLnBrk="1" fontAlgn="auto" hangingPunct="1">
              <a:spcBef>
                <a:spcPts val="0"/>
              </a:spcBef>
              <a:spcAft>
                <a:spcPts val="0"/>
              </a:spcAft>
              <a:defRPr/>
            </a:pPr>
            <a:r>
              <a:rPr lang="es-MX" dirty="0"/>
              <a:t>TIPO DE INVESTIGACIÓN</a:t>
            </a:r>
            <a:endParaRPr lang="es-PE" dirty="0"/>
          </a:p>
        </p:txBody>
      </p:sp>
      <p:sp>
        <p:nvSpPr>
          <p:cNvPr id="2" name="Título 1"/>
          <p:cNvSpPr>
            <a:spLocks noGrp="1"/>
          </p:cNvSpPr>
          <p:nvPr>
            <p:ph type="title"/>
          </p:nvPr>
        </p:nvSpPr>
        <p:spPr>
          <a:xfrm>
            <a:off x="927279" y="381000"/>
            <a:ext cx="10065868" cy="1311577"/>
          </a:xfrm>
        </p:spPr>
        <p:style>
          <a:lnRef idx="1">
            <a:schemeClr val="accent1"/>
          </a:lnRef>
          <a:fillRef idx="2">
            <a:schemeClr val="accent1"/>
          </a:fillRef>
          <a:effectRef idx="1">
            <a:schemeClr val="accent1"/>
          </a:effectRef>
          <a:fontRef idx="minor">
            <a:schemeClr val="dk1"/>
          </a:fontRef>
        </p:style>
        <p:txBody>
          <a:bodyPr rtlCol="0">
            <a:noAutofit/>
          </a:bodyPr>
          <a:lstStyle/>
          <a:p>
            <a:pPr algn="ctr" fontAlgn="auto">
              <a:spcAft>
                <a:spcPts val="0"/>
              </a:spcAft>
              <a:defRPr/>
            </a:pPr>
            <a:r>
              <a:rPr lang="es-PE" sz="3600" dirty="0">
                <a:solidFill>
                  <a:schemeClr val="tx1"/>
                </a:solidFill>
              </a:rPr>
              <a:t>CAPITULO III</a:t>
            </a:r>
            <a:br>
              <a:rPr lang="es-PE" sz="3600" dirty="0">
                <a:solidFill>
                  <a:schemeClr val="tx1"/>
                </a:solidFill>
              </a:rPr>
            </a:br>
            <a:r>
              <a:rPr lang="es-ES" sz="3600" dirty="0">
                <a:solidFill>
                  <a:schemeClr val="tx1"/>
                </a:solidFill>
              </a:rPr>
              <a:t>MARCO METODOLÓGICO DE LA INVESTIGACIÓN</a:t>
            </a:r>
            <a:endParaRPr lang="es-PE" sz="3600" dirty="0">
              <a:solidFill>
                <a:schemeClr val="tx1"/>
              </a:solidFill>
            </a:endParaRPr>
          </a:p>
        </p:txBody>
      </p:sp>
      <p:sp>
        <p:nvSpPr>
          <p:cNvPr id="3" name="Esquina doblada 2"/>
          <p:cNvSpPr/>
          <p:nvPr/>
        </p:nvSpPr>
        <p:spPr>
          <a:xfrm>
            <a:off x="2006600" y="3225465"/>
            <a:ext cx="8128000" cy="2357187"/>
          </a:xfrm>
          <a:prstGeom prst="foldedCorner">
            <a:avLst/>
          </a:prstGeom>
        </p:spPr>
        <p:style>
          <a:lnRef idx="1">
            <a:schemeClr val="accent4"/>
          </a:lnRef>
          <a:fillRef idx="2">
            <a:schemeClr val="accent4"/>
          </a:fillRef>
          <a:effectRef idx="1">
            <a:schemeClr val="accent4"/>
          </a:effectRef>
          <a:fontRef idx="minor">
            <a:schemeClr val="dk1"/>
          </a:fontRef>
        </p:style>
        <p:txBody>
          <a:bodyPr anchor="ctr"/>
          <a:lstStyle/>
          <a:p>
            <a:endParaRPr lang="es-ES" sz="2400" dirty="0"/>
          </a:p>
          <a:p>
            <a:pPr algn="just"/>
            <a:r>
              <a:rPr lang="es-PE" sz="2400" dirty="0" smtClean="0">
                <a:latin typeface="Arial" panose="020B0604020202020204" pitchFamily="34" charset="0"/>
                <a:cs typeface="Arial" panose="020B0604020202020204" pitchFamily="34" charset="0"/>
              </a:rPr>
              <a:t>El </a:t>
            </a:r>
            <a:r>
              <a:rPr lang="es-PE" sz="2400" dirty="0">
                <a:latin typeface="Arial" panose="020B0604020202020204" pitchFamily="34" charset="0"/>
                <a:cs typeface="Arial" panose="020B0604020202020204" pitchFamily="34" charset="0"/>
              </a:rPr>
              <a:t>presente trabajo de investigación, por su naturaleza corresponde a un </a:t>
            </a:r>
            <a:r>
              <a:rPr lang="es-PE" sz="2400" dirty="0" smtClean="0">
                <a:latin typeface="Arial" panose="020B0604020202020204" pitchFamily="34" charset="0"/>
                <a:cs typeface="Arial" panose="020B0604020202020204" pitchFamily="34" charset="0"/>
              </a:rPr>
              <a:t> tipo </a:t>
            </a:r>
            <a:r>
              <a:rPr lang="es-PE" sz="2400" dirty="0">
                <a:latin typeface="Arial" panose="020B0604020202020204" pitchFamily="34" charset="0"/>
                <a:cs typeface="Arial" panose="020B0604020202020204" pitchFamily="34" charset="0"/>
              </a:rPr>
              <a:t>de investigación Descriptivo - Correlacional. Por su función este </a:t>
            </a:r>
            <a:r>
              <a:rPr lang="es-PE" sz="2400" dirty="0" smtClean="0">
                <a:latin typeface="Arial" panose="020B0604020202020204" pitchFamily="34" charset="0"/>
                <a:cs typeface="Arial" panose="020B0604020202020204" pitchFamily="34" charset="0"/>
              </a:rPr>
              <a:t>estudio es </a:t>
            </a:r>
            <a:r>
              <a:rPr lang="es-PE" sz="2400" dirty="0">
                <a:latin typeface="Arial" panose="020B0604020202020204" pitchFamily="34" charset="0"/>
                <a:cs typeface="Arial" panose="020B0604020202020204" pitchFamily="34" charset="0"/>
              </a:rPr>
              <a:t>Básico. Sampieri (2006). Explica que los estudios descriptivos indagan </a:t>
            </a:r>
            <a:r>
              <a:rPr lang="es-PE" sz="2400" dirty="0" smtClean="0">
                <a:latin typeface="Arial" panose="020B0604020202020204" pitchFamily="34" charset="0"/>
                <a:cs typeface="Arial" panose="020B0604020202020204" pitchFamily="34" charset="0"/>
              </a:rPr>
              <a:t>la incidencia </a:t>
            </a:r>
            <a:r>
              <a:rPr lang="es-PE" sz="2400" dirty="0">
                <a:latin typeface="Arial" panose="020B0604020202020204" pitchFamily="34" charset="0"/>
                <a:cs typeface="Arial" panose="020B0604020202020204" pitchFamily="34" charset="0"/>
              </a:rPr>
              <a:t>de las modalidades o niveles  de una o más variables en </a:t>
            </a:r>
            <a:r>
              <a:rPr lang="es-PE" sz="2400" dirty="0" smtClean="0">
                <a:latin typeface="Arial" panose="020B0604020202020204" pitchFamily="34" charset="0"/>
                <a:cs typeface="Arial" panose="020B0604020202020204" pitchFamily="34" charset="0"/>
              </a:rPr>
              <a:t>una población </a:t>
            </a:r>
            <a:r>
              <a:rPr lang="es-PE" sz="2400" dirty="0">
                <a:latin typeface="Arial" panose="020B0604020202020204" pitchFamily="34" charset="0"/>
                <a:cs typeface="Arial" panose="020B0604020202020204" pitchFamily="34" charset="0"/>
              </a:rPr>
              <a:t>en estudio</a:t>
            </a:r>
            <a:endParaRPr lang="es-ES" sz="2400" dirty="0">
              <a:latin typeface="Arial" panose="020B0604020202020204" pitchFamily="34" charset="0"/>
              <a:cs typeface="Arial" panose="020B0604020202020204" pitchFamily="34" charset="0"/>
            </a:endParaRPr>
          </a:p>
        </p:txBody>
      </p:sp>
      <p:pic>
        <p:nvPicPr>
          <p:cNvPr id="6" name="Picture 2" descr="Imagen relacionad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80536" y="1888991"/>
            <a:ext cx="1436083" cy="310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34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Proceso alternativo"/>
          <p:cNvSpPr/>
          <p:nvPr/>
        </p:nvSpPr>
        <p:spPr>
          <a:xfrm>
            <a:off x="2335890" y="349627"/>
            <a:ext cx="7073900" cy="715862"/>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anchor="ctr"/>
          <a:lstStyle/>
          <a:p>
            <a:pPr marL="0" lvl="1" algn="ctr">
              <a:defRPr/>
            </a:pPr>
            <a:r>
              <a:rPr lang="es-MX" sz="2000" dirty="0">
                <a:solidFill>
                  <a:schemeClr val="bg1"/>
                </a:solidFill>
              </a:rPr>
              <a:t>DISEÑO DE INVESTIGACIÓN/</a:t>
            </a:r>
            <a:r>
              <a:rPr lang="es-ES" sz="2000" dirty="0">
                <a:solidFill>
                  <a:schemeClr val="bg1"/>
                </a:solidFill>
              </a:rPr>
              <a:t>CONTRASTACIÓN DE LA HIPÓTESIS</a:t>
            </a:r>
            <a:endParaRPr lang="es-PE" sz="2000" dirty="0">
              <a:solidFill>
                <a:schemeClr val="bg1"/>
              </a:solidFill>
            </a:endParaRPr>
          </a:p>
        </p:txBody>
      </p:sp>
      <p:sp>
        <p:nvSpPr>
          <p:cNvPr id="47107" name="Marcador de contenido 2"/>
          <p:cNvSpPr>
            <a:spLocks noGrp="1"/>
          </p:cNvSpPr>
          <p:nvPr>
            <p:ph idx="4294967295"/>
          </p:nvPr>
        </p:nvSpPr>
        <p:spPr>
          <a:xfrm>
            <a:off x="1280663" y="1187261"/>
            <a:ext cx="9369088" cy="4266736"/>
          </a:xfrm>
        </p:spPr>
        <p:txBody>
          <a:bodyPr>
            <a:normAutofit fontScale="25000" lnSpcReduction="20000"/>
          </a:bodyPr>
          <a:lstStyle/>
          <a:p>
            <a:endParaRPr lang="es-ES" dirty="0"/>
          </a:p>
          <a:p>
            <a:endParaRPr lang="es-ES" dirty="0"/>
          </a:p>
          <a:p>
            <a:endParaRPr lang="es-ES" dirty="0"/>
          </a:p>
          <a:p>
            <a:endParaRPr lang="es-ES" sz="4800" dirty="0"/>
          </a:p>
          <a:p>
            <a:endParaRPr lang="es-ES" sz="8000" dirty="0"/>
          </a:p>
          <a:p>
            <a:pPr algn="just"/>
            <a:r>
              <a:rPr lang="es-PE" sz="8000" dirty="0"/>
              <a:t>El diseño asumido en el presente estudio es No – </a:t>
            </a:r>
            <a:r>
              <a:rPr lang="es-PE" sz="8000" dirty="0" smtClean="0"/>
              <a:t>Experimental Son </a:t>
            </a:r>
            <a:r>
              <a:rPr lang="es-PE" sz="8000" dirty="0"/>
              <a:t>estudios que se realizaron fueron  sin la manipulación deliberada </a:t>
            </a:r>
            <a:r>
              <a:rPr lang="es-PE" sz="8000" dirty="0" smtClean="0"/>
              <a:t>de variables </a:t>
            </a:r>
            <a:r>
              <a:rPr lang="es-PE" sz="8000" dirty="0"/>
              <a:t>y en los que solo se observaron los fenómenos en su </a:t>
            </a:r>
            <a:r>
              <a:rPr lang="es-PE" sz="8000" dirty="0" smtClean="0"/>
              <a:t>ambiente natural </a:t>
            </a:r>
            <a:r>
              <a:rPr lang="es-PE" sz="8000" dirty="0"/>
              <a:t>para después de analizarlos. </a:t>
            </a:r>
          </a:p>
          <a:p>
            <a:pPr marL="0" indent="0" algn="r">
              <a:buNone/>
            </a:pPr>
            <a:endParaRPr lang="es-PE" b="1" dirty="0"/>
          </a:p>
          <a:p>
            <a:pPr marL="0" indent="0" algn="r">
              <a:buNone/>
            </a:pPr>
            <a:endParaRPr lang="es-PE" b="1" dirty="0"/>
          </a:p>
          <a:p>
            <a:pPr marL="0" indent="0" algn="r">
              <a:buNone/>
            </a:pPr>
            <a:endParaRPr lang="es-PE" b="1" dirty="0"/>
          </a:p>
          <a:p>
            <a:pPr marL="0" indent="0" algn="r">
              <a:buNone/>
            </a:pPr>
            <a:endParaRPr lang="es-PE" b="1" dirty="0"/>
          </a:p>
          <a:p>
            <a:pPr marL="0" indent="0">
              <a:buNone/>
            </a:pPr>
            <a:r>
              <a:rPr lang="es-PE" sz="4800" dirty="0">
                <a:latin typeface="Franklin Gothic Medium" panose="020B0603020102020204" pitchFamily="34" charset="0"/>
              </a:rPr>
              <a:t>                                                                                    </a:t>
            </a:r>
            <a:r>
              <a:rPr lang="es-PE" sz="4800" b="1" u="sng" dirty="0">
                <a:latin typeface="Franklin Gothic Medium" panose="020B0603020102020204" pitchFamily="34" charset="0"/>
              </a:rPr>
              <a:t>Dónde:</a:t>
            </a:r>
          </a:p>
          <a:p>
            <a:pPr marL="0" indent="0">
              <a:buNone/>
            </a:pPr>
            <a:r>
              <a:rPr lang="es-PE" sz="4800" dirty="0">
                <a:latin typeface="Franklin Gothic Medium" panose="020B0603020102020204" pitchFamily="34" charset="0"/>
              </a:rPr>
              <a:t>                                                                                    M   :     </a:t>
            </a:r>
            <a:r>
              <a:rPr lang="es-PE" sz="4800" dirty="0" smtClean="0">
                <a:latin typeface="Franklin Gothic Medium" panose="020B0603020102020204" pitchFamily="34" charset="0"/>
              </a:rPr>
              <a:t>Muestra</a:t>
            </a:r>
            <a:endParaRPr lang="es-PE" sz="4800" dirty="0">
              <a:latin typeface="Franklin Gothic Medium" panose="020B0603020102020204" pitchFamily="34" charset="0"/>
            </a:endParaRPr>
          </a:p>
          <a:p>
            <a:pPr marL="0" indent="0">
              <a:buNone/>
            </a:pPr>
            <a:r>
              <a:rPr lang="es-PE" sz="4800" dirty="0">
                <a:latin typeface="Franklin Gothic Medium" panose="020B0603020102020204" pitchFamily="34" charset="0"/>
              </a:rPr>
              <a:t>                                                                                    O</a:t>
            </a:r>
            <a:r>
              <a:rPr lang="es-PE" sz="4800" baseline="-25000" dirty="0">
                <a:latin typeface="Franklin Gothic Medium" panose="020B0603020102020204" pitchFamily="34" charset="0"/>
              </a:rPr>
              <a:t>1</a:t>
            </a:r>
            <a:r>
              <a:rPr lang="es-PE" sz="4800" dirty="0">
                <a:latin typeface="Franklin Gothic Medium" panose="020B0603020102020204" pitchFamily="34" charset="0"/>
              </a:rPr>
              <a:t>  :     </a:t>
            </a:r>
            <a:r>
              <a:rPr lang="es-PE" sz="4800" dirty="0" smtClean="0">
                <a:latin typeface="Franklin Gothic Medium" panose="020B0603020102020204" pitchFamily="34" charset="0"/>
              </a:rPr>
              <a:t>VARIABLE INDEPENDI8ENTE</a:t>
            </a:r>
            <a:endParaRPr lang="es-PE" sz="4800" dirty="0">
              <a:latin typeface="Franklin Gothic Medium" panose="020B0603020102020204" pitchFamily="34" charset="0"/>
            </a:endParaRPr>
          </a:p>
          <a:p>
            <a:pPr marL="0" indent="0">
              <a:buNone/>
            </a:pPr>
            <a:r>
              <a:rPr lang="es-PE" sz="4800" dirty="0">
                <a:latin typeface="Franklin Gothic Medium" panose="020B0603020102020204" pitchFamily="34" charset="0"/>
              </a:rPr>
              <a:t>                                                                                    </a:t>
            </a:r>
            <a:r>
              <a:rPr lang="es-PE" sz="4400" dirty="0">
                <a:latin typeface="Franklin Gothic Medium" panose="020B0603020102020204" pitchFamily="34" charset="0"/>
              </a:rPr>
              <a:t>O</a:t>
            </a:r>
            <a:r>
              <a:rPr lang="es-PE" sz="4400" baseline="-25000" dirty="0">
                <a:latin typeface="Franklin Gothic Medium" panose="020B0603020102020204" pitchFamily="34" charset="0"/>
              </a:rPr>
              <a:t>2</a:t>
            </a:r>
            <a:r>
              <a:rPr lang="es-PE" sz="4400" dirty="0">
                <a:latin typeface="Franklin Gothic Medium" panose="020B0603020102020204" pitchFamily="34" charset="0"/>
              </a:rPr>
              <a:t>   :     </a:t>
            </a:r>
            <a:r>
              <a:rPr lang="es-PE" sz="4400" dirty="0" smtClean="0">
                <a:latin typeface="Franklin Gothic Medium" panose="020B0603020102020204" pitchFamily="34" charset="0"/>
              </a:rPr>
              <a:t>VARIABLE DEPENDIENTE</a:t>
            </a:r>
            <a:endParaRPr lang="es-PE" sz="4400" dirty="0">
              <a:latin typeface="Franklin Gothic Medium" panose="020B0603020102020204" pitchFamily="34" charset="0"/>
            </a:endParaRPr>
          </a:p>
          <a:p>
            <a:pPr marL="0" indent="0">
              <a:buNone/>
            </a:pPr>
            <a:r>
              <a:rPr lang="es-PE" sz="4400" dirty="0">
                <a:latin typeface="Franklin Gothic Medium" panose="020B0603020102020204" pitchFamily="34" charset="0"/>
              </a:rPr>
              <a:t>                                                                                            </a:t>
            </a:r>
            <a:r>
              <a:rPr lang="es-PE" sz="4400" dirty="0" smtClean="0">
                <a:latin typeface="Franklin Gothic Medium" panose="020B0603020102020204" pitchFamily="34" charset="0"/>
              </a:rPr>
              <a:t>r    </a:t>
            </a:r>
            <a:r>
              <a:rPr lang="es-PE" sz="4400" dirty="0">
                <a:latin typeface="Franklin Gothic Medium" panose="020B0603020102020204" pitchFamily="34" charset="0"/>
              </a:rPr>
              <a:t>:     </a:t>
            </a:r>
            <a:r>
              <a:rPr lang="es-PE" sz="4400" dirty="0" smtClean="0">
                <a:latin typeface="Franklin Gothic Medium" panose="020B0603020102020204" pitchFamily="34" charset="0"/>
              </a:rPr>
              <a:t>RELACION DE LAS VARIABLES DE ESTUDIO</a:t>
            </a:r>
            <a:endParaRPr lang="es-PE" sz="4400" dirty="0">
              <a:latin typeface="Franklin Gothic Medium" panose="020B0603020102020204" pitchFamily="34" charset="0"/>
            </a:endParaRPr>
          </a:p>
          <a:p>
            <a:pPr marL="0" indent="0">
              <a:buNone/>
            </a:pPr>
            <a:endParaRPr lang="es-ES" dirty="0"/>
          </a:p>
          <a:p>
            <a:pPr marL="0" indent="0">
              <a:buNone/>
            </a:pPr>
            <a:endParaRPr lang="es-PE" dirty="0"/>
          </a:p>
          <a:p>
            <a:pPr marL="0" indent="0">
              <a:buNone/>
            </a:pPr>
            <a:endParaRPr lang="es-PE" dirty="0"/>
          </a:p>
          <a:p>
            <a:pPr marL="0" indent="0">
              <a:buNone/>
            </a:pPr>
            <a:endParaRPr lang="es-PE" dirty="0"/>
          </a:p>
          <a:p>
            <a:pPr marL="0" indent="0">
              <a:buNone/>
            </a:pPr>
            <a:endParaRPr lang="es-PE" dirty="0"/>
          </a:p>
        </p:txBody>
      </p:sp>
      <p:pic>
        <p:nvPicPr>
          <p:cNvPr id="22532" name="Picture 4" descr="Imagen relacionad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51184" y="3210372"/>
            <a:ext cx="3333750" cy="250507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2">
            <a:extLst>
              <a:ext uri="{FF2B5EF4-FFF2-40B4-BE49-F238E27FC236}">
                <a16:creationId xmlns:a16="http://schemas.microsoft.com/office/drawing/2014/main" id="{82AE6CF9-ACB1-43A5-886E-493BF4674A0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E"/>
          </a:p>
        </p:txBody>
      </p:sp>
      <p:pic>
        <p:nvPicPr>
          <p:cNvPr id="22" name="Picture 2" descr="Resultado de imagen para doctor gif">
            <a:extLst>
              <a:ext uri="{FF2B5EF4-FFF2-40B4-BE49-F238E27FC236}">
                <a16:creationId xmlns:a16="http://schemas.microsoft.com/office/drawing/2014/main" id="{C9F8C314-180A-4205-B768-8C43DC51548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1934" y="349627"/>
            <a:ext cx="1656725" cy="2277998"/>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0663" y="3536372"/>
            <a:ext cx="2453137" cy="1717197"/>
          </a:xfrm>
          <a:prstGeom prst="rect">
            <a:avLst/>
          </a:prstGeom>
        </p:spPr>
      </p:pic>
    </p:spTree>
    <p:extLst>
      <p:ext uri="{BB962C8B-B14F-4D97-AF65-F5344CB8AC3E}">
        <p14:creationId xmlns:p14="http://schemas.microsoft.com/office/powerpoint/2010/main" val="39367535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Título 2"/>
          <p:cNvSpPr>
            <a:spLocks noGrp="1"/>
          </p:cNvSpPr>
          <p:nvPr>
            <p:ph type="title"/>
          </p:nvPr>
        </p:nvSpPr>
        <p:spPr>
          <a:xfrm>
            <a:off x="3082165" y="374248"/>
            <a:ext cx="5757036" cy="866283"/>
          </a:xfrm>
        </p:spPr>
        <p:style>
          <a:lnRef idx="1">
            <a:schemeClr val="accent1"/>
          </a:lnRef>
          <a:fillRef idx="3">
            <a:schemeClr val="accent1"/>
          </a:fillRef>
          <a:effectRef idx="2">
            <a:schemeClr val="accent1"/>
          </a:effectRef>
          <a:fontRef idx="minor">
            <a:schemeClr val="lt1"/>
          </a:fontRef>
        </p:style>
        <p:txBody>
          <a:bodyPr rtlCol="0">
            <a:noAutofit/>
          </a:bodyPr>
          <a:lstStyle/>
          <a:p>
            <a:pPr marL="342900" indent="-342900" algn="ctr" fontAlgn="auto">
              <a:spcAft>
                <a:spcPts val="0"/>
              </a:spcAft>
              <a:defRPr/>
            </a:pPr>
            <a:r>
              <a:rPr lang="es-MX" sz="3600" dirty="0">
                <a:solidFill>
                  <a:schemeClr val="bg1"/>
                </a:solidFill>
              </a:rPr>
              <a:t>POBLACION Y MUESTRA</a:t>
            </a:r>
            <a:endParaRPr lang="es-PE" sz="3600" dirty="0">
              <a:solidFill>
                <a:schemeClr val="bg1"/>
              </a:solidFill>
            </a:endParaRPr>
          </a:p>
        </p:txBody>
      </p:sp>
      <p:sp>
        <p:nvSpPr>
          <p:cNvPr id="2" name="Sol 1"/>
          <p:cNvSpPr/>
          <p:nvPr/>
        </p:nvSpPr>
        <p:spPr>
          <a:xfrm>
            <a:off x="450761" y="2208727"/>
            <a:ext cx="3683358" cy="2717442"/>
          </a:xfrm>
          <a:prstGeom prst="sun">
            <a:avLst/>
          </a:prstGeom>
          <a:ln w="19050">
            <a:solidFill>
              <a:srgbClr val="7030A0"/>
            </a:solidFill>
            <a:prstDash val="dashDot"/>
          </a:ln>
        </p:spPr>
        <p:style>
          <a:lnRef idx="1">
            <a:schemeClr val="dk1"/>
          </a:lnRef>
          <a:fillRef idx="3">
            <a:schemeClr val="dk1"/>
          </a:fillRef>
          <a:effectRef idx="2">
            <a:schemeClr val="dk1"/>
          </a:effectRef>
          <a:fontRef idx="minor">
            <a:schemeClr val="lt1"/>
          </a:fontRef>
        </p:style>
        <p:txBody>
          <a:bodyPr rtlCol="0" anchor="ctr"/>
          <a:lstStyle/>
          <a:p>
            <a:pPr algn="ctr"/>
            <a:r>
              <a:rPr lang="es-PE" dirty="0"/>
              <a:t>POBLACION</a:t>
            </a:r>
          </a:p>
        </p:txBody>
      </p:sp>
      <p:sp>
        <p:nvSpPr>
          <p:cNvPr id="3" name="Doble onda 2"/>
          <p:cNvSpPr/>
          <p:nvPr/>
        </p:nvSpPr>
        <p:spPr>
          <a:xfrm>
            <a:off x="4417453" y="2356834"/>
            <a:ext cx="6285449" cy="2421228"/>
          </a:xfrm>
          <a:prstGeom prst="doubleWave">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s-PE" sz="2000" dirty="0"/>
              <a:t>La población en estudio estuvo conformada por </a:t>
            </a:r>
            <a:r>
              <a:rPr lang="es-PE" sz="2000" dirty="0">
                <a:solidFill>
                  <a:srgbClr val="FF0000"/>
                </a:solidFill>
              </a:rPr>
              <a:t>85 trabajadores</a:t>
            </a:r>
            <a:r>
              <a:rPr lang="es-PE" sz="2000" dirty="0"/>
              <a:t> </a:t>
            </a:r>
            <a:r>
              <a:rPr lang="es-PE" sz="2000" dirty="0" smtClean="0"/>
              <a:t>de las </a:t>
            </a:r>
            <a:r>
              <a:rPr lang="es-PE" sz="2000" dirty="0"/>
              <a:t>diferentes redes asistenciales,  de la provincia de Bongará – Amazonas.</a:t>
            </a:r>
          </a:p>
        </p:txBody>
      </p:sp>
      <p:pic>
        <p:nvPicPr>
          <p:cNvPr id="15362" name="Picture 2" descr="Resultado de imagen para atencion en salud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02560" y="4145118"/>
            <a:ext cx="2476500" cy="2476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9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Título 2"/>
          <p:cNvSpPr>
            <a:spLocks noGrp="1"/>
          </p:cNvSpPr>
          <p:nvPr>
            <p:ph type="title"/>
          </p:nvPr>
        </p:nvSpPr>
        <p:spPr>
          <a:xfrm>
            <a:off x="2861390" y="419414"/>
            <a:ext cx="6099936" cy="866283"/>
          </a:xfrm>
        </p:spPr>
        <p:style>
          <a:lnRef idx="1">
            <a:schemeClr val="accent1"/>
          </a:lnRef>
          <a:fillRef idx="3">
            <a:schemeClr val="accent1"/>
          </a:fillRef>
          <a:effectRef idx="2">
            <a:schemeClr val="accent1"/>
          </a:effectRef>
          <a:fontRef idx="minor">
            <a:schemeClr val="lt1"/>
          </a:fontRef>
        </p:style>
        <p:txBody>
          <a:bodyPr rtlCol="0">
            <a:noAutofit/>
          </a:bodyPr>
          <a:lstStyle/>
          <a:p>
            <a:pPr marL="342900" indent="-342900" algn="ctr" fontAlgn="auto">
              <a:spcAft>
                <a:spcPts val="0"/>
              </a:spcAft>
              <a:defRPr/>
            </a:pPr>
            <a:r>
              <a:rPr lang="es-MX" sz="3600" dirty="0">
                <a:solidFill>
                  <a:schemeClr val="bg1"/>
                </a:solidFill>
              </a:rPr>
              <a:t>POBLACION Y MUESTRA</a:t>
            </a:r>
            <a:endParaRPr lang="es-PE" sz="3600" dirty="0">
              <a:solidFill>
                <a:schemeClr val="bg1"/>
              </a:solidFill>
            </a:endParaRPr>
          </a:p>
        </p:txBody>
      </p:sp>
      <p:sp>
        <p:nvSpPr>
          <p:cNvPr id="2" name="Sol 1"/>
          <p:cNvSpPr/>
          <p:nvPr/>
        </p:nvSpPr>
        <p:spPr>
          <a:xfrm>
            <a:off x="450761" y="2208727"/>
            <a:ext cx="3683358" cy="2717442"/>
          </a:xfrm>
          <a:prstGeom prst="sun">
            <a:avLst/>
          </a:prstGeom>
          <a:ln w="19050">
            <a:solidFill>
              <a:srgbClr val="7030A0"/>
            </a:solidFill>
            <a:prstDash val="dashDot"/>
          </a:ln>
        </p:spPr>
        <p:style>
          <a:lnRef idx="1">
            <a:schemeClr val="dk1"/>
          </a:lnRef>
          <a:fillRef idx="3">
            <a:schemeClr val="dk1"/>
          </a:fillRef>
          <a:effectRef idx="2">
            <a:schemeClr val="dk1"/>
          </a:effectRef>
          <a:fontRef idx="minor">
            <a:schemeClr val="lt1"/>
          </a:fontRef>
        </p:style>
        <p:txBody>
          <a:bodyPr rtlCol="0" anchor="ctr"/>
          <a:lstStyle/>
          <a:p>
            <a:pPr algn="ctr"/>
            <a:r>
              <a:rPr lang="es-PE" dirty="0"/>
              <a:t>MUESTRA</a:t>
            </a:r>
          </a:p>
        </p:txBody>
      </p:sp>
      <p:sp>
        <p:nvSpPr>
          <p:cNvPr id="3" name="Doble onda 2"/>
          <p:cNvSpPr/>
          <p:nvPr/>
        </p:nvSpPr>
        <p:spPr>
          <a:xfrm>
            <a:off x="4417453" y="2356834"/>
            <a:ext cx="6285449" cy="2421228"/>
          </a:xfrm>
          <a:prstGeom prst="doubleWave">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s-PE" sz="2000" dirty="0"/>
              <a:t>La muestra en estudio estuvo conformada por </a:t>
            </a:r>
            <a:r>
              <a:rPr lang="es-PE" sz="2000" dirty="0" smtClean="0">
                <a:solidFill>
                  <a:srgbClr val="FF0000"/>
                </a:solidFill>
              </a:rPr>
              <a:t>70 trabajadores </a:t>
            </a:r>
            <a:r>
              <a:rPr lang="es-PE" sz="2000" dirty="0"/>
              <a:t>de </a:t>
            </a:r>
            <a:r>
              <a:rPr lang="es-PE" sz="2000" dirty="0" smtClean="0"/>
              <a:t>las diferentes </a:t>
            </a:r>
            <a:r>
              <a:rPr lang="es-PE" sz="2000" dirty="0"/>
              <a:t>redes asistenciales,  de la provincia de Bongará – Amazonas</a:t>
            </a:r>
          </a:p>
        </p:txBody>
      </p:sp>
      <p:pic>
        <p:nvPicPr>
          <p:cNvPr id="37890" name="Picture 2" descr="Resultado de imagen para doctor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861390" y="4351001"/>
            <a:ext cx="1762125" cy="2247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086285"/>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ocadillo nube: nube 2">
            <a:extLst>
              <a:ext uri="{FF2B5EF4-FFF2-40B4-BE49-F238E27FC236}">
                <a16:creationId xmlns:a16="http://schemas.microsoft.com/office/drawing/2014/main" id="{0E7A52A2-BAED-4B76-BAED-C8F9E42175C8}"/>
              </a:ext>
            </a:extLst>
          </p:cNvPr>
          <p:cNvSpPr/>
          <p:nvPr/>
        </p:nvSpPr>
        <p:spPr>
          <a:xfrm>
            <a:off x="-78812" y="296720"/>
            <a:ext cx="3455028" cy="1895876"/>
          </a:xfrm>
          <a:prstGeom prst="cloudCallout">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s-ES" sz="1600" dirty="0">
                <a:latin typeface="Franklin Gothic Medium" panose="020B0603020102020204" pitchFamily="34" charset="0"/>
              </a:rPr>
              <a:t>MÉTODOS Y PROCEDIMIENTOS PARA LA RECOLECCIÓN DE DATOS</a:t>
            </a:r>
            <a:endParaRPr lang="es-PE" sz="1600" dirty="0">
              <a:latin typeface="Franklin Gothic Medium" panose="020B0603020102020204" pitchFamily="34" charset="0"/>
            </a:endParaRPr>
          </a:p>
        </p:txBody>
      </p:sp>
      <p:sp>
        <p:nvSpPr>
          <p:cNvPr id="5" name="Flecha: a la derecha 4">
            <a:extLst>
              <a:ext uri="{FF2B5EF4-FFF2-40B4-BE49-F238E27FC236}">
                <a16:creationId xmlns:a16="http://schemas.microsoft.com/office/drawing/2014/main" id="{C2A2957E-C92E-44D2-97FA-4B340D0005DB}"/>
              </a:ext>
            </a:extLst>
          </p:cNvPr>
          <p:cNvSpPr/>
          <p:nvPr/>
        </p:nvSpPr>
        <p:spPr>
          <a:xfrm rot="5400000">
            <a:off x="760054" y="2601904"/>
            <a:ext cx="1428043" cy="1052862"/>
          </a:xfrm>
          <a:prstGeom prst="rightArrow">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s-PE"/>
          </a:p>
        </p:txBody>
      </p:sp>
      <p:sp>
        <p:nvSpPr>
          <p:cNvPr id="14" name="Título 2">
            <a:extLst>
              <a:ext uri="{FF2B5EF4-FFF2-40B4-BE49-F238E27FC236}">
                <a16:creationId xmlns:a16="http://schemas.microsoft.com/office/drawing/2014/main" id="{1AAAA4F1-FBAB-4A8A-BB2C-58F724BB7592}"/>
              </a:ext>
            </a:extLst>
          </p:cNvPr>
          <p:cNvSpPr>
            <a:spLocks noGrp="1"/>
          </p:cNvSpPr>
          <p:nvPr>
            <p:ph type="title"/>
          </p:nvPr>
        </p:nvSpPr>
        <p:spPr>
          <a:xfrm>
            <a:off x="5016159" y="5387009"/>
            <a:ext cx="6030533" cy="977900"/>
          </a:xfrm>
        </p:spPr>
        <p:style>
          <a:lnRef idx="1">
            <a:schemeClr val="accent1"/>
          </a:lnRef>
          <a:fillRef idx="3">
            <a:schemeClr val="accent1"/>
          </a:fillRef>
          <a:effectRef idx="2">
            <a:schemeClr val="accent1"/>
          </a:effectRef>
          <a:fontRef idx="minor">
            <a:schemeClr val="lt1"/>
          </a:fontRef>
        </p:style>
        <p:txBody>
          <a:bodyPr rtlCol="0">
            <a:noAutofit/>
          </a:bodyPr>
          <a:lstStyle/>
          <a:p>
            <a:pPr marL="342900" indent="-342900" algn="ctr">
              <a:defRPr/>
            </a:pPr>
            <a:r>
              <a:rPr lang="es-ES" sz="2800" b="1" dirty="0"/>
              <a:t/>
            </a:r>
            <a:br>
              <a:rPr lang="es-ES" sz="2800" b="1" dirty="0"/>
            </a:br>
            <a:r>
              <a:rPr lang="es-ES" sz="2400" dirty="0">
                <a:solidFill>
                  <a:schemeClr val="tx1"/>
                </a:solidFill>
              </a:rPr>
              <a:t>MATERIALES, TÉCNICAS E INSTRUMENTOS </a:t>
            </a:r>
            <a:br>
              <a:rPr lang="es-ES" sz="2400" dirty="0">
                <a:solidFill>
                  <a:schemeClr val="tx1"/>
                </a:solidFill>
              </a:rPr>
            </a:br>
            <a:r>
              <a:rPr lang="es-ES" sz="2400" dirty="0">
                <a:solidFill>
                  <a:schemeClr val="tx1"/>
                </a:solidFill>
              </a:rPr>
              <a:t>DE RECOLECCIÓN DE DATOS</a:t>
            </a:r>
            <a:r>
              <a:rPr lang="es-PE" sz="2800" b="1" dirty="0">
                <a:solidFill>
                  <a:schemeClr val="tx1"/>
                </a:solidFill>
              </a:rPr>
              <a:t/>
            </a:r>
            <a:br>
              <a:rPr lang="es-PE" sz="2800" b="1" dirty="0">
                <a:solidFill>
                  <a:schemeClr val="tx1"/>
                </a:solidFill>
              </a:rPr>
            </a:br>
            <a:endParaRPr lang="es-PE" sz="1600" dirty="0">
              <a:solidFill>
                <a:schemeClr val="tx1"/>
              </a:solidFill>
            </a:endParaRPr>
          </a:p>
        </p:txBody>
      </p:sp>
      <p:pic>
        <p:nvPicPr>
          <p:cNvPr id="15" name="Picture 2" descr="Imagen relacionada">
            <a:extLst>
              <a:ext uri="{FF2B5EF4-FFF2-40B4-BE49-F238E27FC236}">
                <a16:creationId xmlns:a16="http://schemas.microsoft.com/office/drawing/2014/main" id="{25A7FD6F-6E22-4A3C-84FA-2247A7338AD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10329168" y="88087"/>
            <a:ext cx="1703134" cy="3679610"/>
          </a:xfrm>
          <a:prstGeom prst="rect">
            <a:avLst/>
          </a:prstGeom>
          <a:noFill/>
          <a:extLst>
            <a:ext uri="{909E8E84-426E-40DD-AFC4-6F175D3DCCD1}">
              <a14:hiddenFill xmlns:a14="http://schemas.microsoft.com/office/drawing/2010/main">
                <a:solidFill>
                  <a:srgbClr val="FFFFFF"/>
                </a:solidFill>
              </a14:hiddenFill>
            </a:ext>
          </a:extLst>
        </p:spPr>
      </p:pic>
      <p:sp>
        <p:nvSpPr>
          <p:cNvPr id="2" name="Elipse 1"/>
          <p:cNvSpPr/>
          <p:nvPr/>
        </p:nvSpPr>
        <p:spPr>
          <a:xfrm>
            <a:off x="231043" y="3867881"/>
            <a:ext cx="2486066" cy="14464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00" dirty="0" smtClean="0">
                <a:latin typeface="Arial Narrow" panose="020B0606020202030204" pitchFamily="34" charset="0"/>
              </a:rPr>
              <a:t>cuestionarios</a:t>
            </a:r>
            <a:endParaRPr lang="es-PE" sz="2400" dirty="0">
              <a:latin typeface="Arial Narrow" panose="020B0606020202030204" pitchFamily="34" charset="0"/>
            </a:endParaRPr>
          </a:p>
        </p:txBody>
      </p:sp>
      <p:sp>
        <p:nvSpPr>
          <p:cNvPr id="8" name="Elipse 7"/>
          <p:cNvSpPr/>
          <p:nvPr/>
        </p:nvSpPr>
        <p:spPr>
          <a:xfrm>
            <a:off x="3599234" y="69898"/>
            <a:ext cx="6729934" cy="17073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latin typeface="Agency FB" panose="020B0503020202020204" pitchFamily="34" charset="0"/>
              </a:rPr>
              <a:t>Se usa la Escala de Motivación en el trabajo(R-MAWS), diseñada por </a:t>
            </a:r>
            <a:r>
              <a:rPr lang="es-ES" b="1" dirty="0" err="1">
                <a:solidFill>
                  <a:schemeClr val="bg1"/>
                </a:solidFill>
                <a:latin typeface="Agency FB" panose="020B0503020202020204" pitchFamily="34" charset="0"/>
              </a:rPr>
              <a:t>Gagne</a:t>
            </a:r>
            <a:r>
              <a:rPr lang="es-ES" b="1" dirty="0">
                <a:solidFill>
                  <a:schemeClr val="bg1"/>
                </a:solidFill>
                <a:latin typeface="Agency FB" panose="020B0503020202020204" pitchFamily="34" charset="0"/>
              </a:rPr>
              <a:t>, </a:t>
            </a:r>
            <a:r>
              <a:rPr lang="es-ES" b="1" dirty="0" err="1">
                <a:solidFill>
                  <a:schemeClr val="bg1"/>
                </a:solidFill>
                <a:latin typeface="Agency FB" panose="020B0503020202020204" pitchFamily="34" charset="0"/>
              </a:rPr>
              <a:t>Forest</a:t>
            </a:r>
            <a:r>
              <a:rPr lang="es-ES" b="1" dirty="0">
                <a:solidFill>
                  <a:schemeClr val="bg1"/>
                </a:solidFill>
                <a:latin typeface="Agency FB" panose="020B0503020202020204" pitchFamily="34" charset="0"/>
              </a:rPr>
              <a:t>, Gilbert, Aube, Morín &amp; Malo mí en el año 2010’; y adaptada al español por (</a:t>
            </a:r>
            <a:r>
              <a:rPr lang="es-ES" b="1" dirty="0" err="1">
                <a:solidFill>
                  <a:schemeClr val="bg1"/>
                </a:solidFill>
                <a:latin typeface="Agency FB" panose="020B0503020202020204" pitchFamily="34" charset="0"/>
              </a:rPr>
              <a:t>Gagne</a:t>
            </a:r>
            <a:r>
              <a:rPr lang="es-ES" b="1" dirty="0">
                <a:solidFill>
                  <a:schemeClr val="bg1"/>
                </a:solidFill>
                <a:latin typeface="Agency FB" panose="020B0503020202020204" pitchFamily="34" charset="0"/>
              </a:rPr>
              <a:t> et. Al., 2012</a:t>
            </a:r>
            <a:r>
              <a:rPr lang="es-ES" sz="1600" b="1" dirty="0">
                <a:solidFill>
                  <a:schemeClr val="bg1"/>
                </a:solidFill>
                <a:latin typeface="Agency FB" panose="020B0503020202020204" pitchFamily="34" charset="0"/>
              </a:rPr>
              <a:t>)</a:t>
            </a:r>
            <a:endParaRPr lang="es-PE" sz="1600" b="1" dirty="0">
              <a:solidFill>
                <a:schemeClr val="bg1"/>
              </a:solidFill>
              <a:latin typeface="Agency FB" panose="020B0503020202020204" pitchFamily="34" charset="0"/>
            </a:endParaRPr>
          </a:p>
        </p:txBody>
      </p:sp>
      <p:sp>
        <p:nvSpPr>
          <p:cNvPr id="9" name="Elipse 8"/>
          <p:cNvSpPr/>
          <p:nvPr/>
        </p:nvSpPr>
        <p:spPr>
          <a:xfrm>
            <a:off x="2343513" y="1978527"/>
            <a:ext cx="8448982" cy="33613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b="1" dirty="0" smtClean="0">
              <a:solidFill>
                <a:schemeClr val="bg1"/>
              </a:solidFill>
              <a:latin typeface="Amphion" panose="020B7200000000000000" pitchFamily="34" charset="0"/>
            </a:endParaRPr>
          </a:p>
          <a:p>
            <a:pPr algn="ctr"/>
            <a:endParaRPr lang="es-ES" sz="1600" b="1" dirty="0">
              <a:solidFill>
                <a:schemeClr val="bg1"/>
              </a:solidFill>
              <a:latin typeface="Amphion" panose="020B7200000000000000" pitchFamily="34" charset="0"/>
            </a:endParaRPr>
          </a:p>
          <a:p>
            <a:pPr algn="ctr"/>
            <a:endParaRPr lang="es-ES" sz="1600" b="1" dirty="0">
              <a:solidFill>
                <a:schemeClr val="bg1"/>
              </a:solidFill>
              <a:latin typeface="Amphion" panose="020B7200000000000000" pitchFamily="34" charset="0"/>
            </a:endParaRPr>
          </a:p>
          <a:p>
            <a:pPr algn="ctr"/>
            <a:r>
              <a:rPr lang="es-ES" sz="2000" b="1" dirty="0" smtClean="0">
                <a:solidFill>
                  <a:schemeClr val="bg1"/>
                </a:solidFill>
                <a:latin typeface="Agency FB" panose="020B0503020202020204" pitchFamily="34" charset="0"/>
              </a:rPr>
              <a:t>Escala </a:t>
            </a:r>
            <a:r>
              <a:rPr lang="es-ES" sz="2000" b="1" dirty="0">
                <a:solidFill>
                  <a:schemeClr val="bg1"/>
                </a:solidFill>
                <a:latin typeface="Agency FB" panose="020B0503020202020204" pitchFamily="34" charset="0"/>
              </a:rPr>
              <a:t>de </a:t>
            </a:r>
            <a:r>
              <a:rPr lang="es-ES" sz="2000" b="1" dirty="0" smtClean="0">
                <a:solidFill>
                  <a:schemeClr val="bg1"/>
                </a:solidFill>
                <a:latin typeface="Agency FB" panose="020B0503020202020204" pitchFamily="34" charset="0"/>
              </a:rPr>
              <a:t>estilos de liderazgo por elaboración propia</a:t>
            </a:r>
          </a:p>
          <a:p>
            <a:pPr algn="ctr"/>
            <a:r>
              <a:rPr lang="es-ES" sz="2000" b="1" dirty="0">
                <a:solidFill>
                  <a:srgbClr val="002060"/>
                </a:solidFill>
                <a:latin typeface="Agency FB" panose="020B0503020202020204" pitchFamily="34" charset="0"/>
              </a:rPr>
              <a:t>confiabilidad</a:t>
            </a:r>
            <a:r>
              <a:rPr lang="es-ES" sz="2000" b="1" dirty="0" smtClean="0">
                <a:solidFill>
                  <a:schemeClr val="bg1"/>
                </a:solidFill>
                <a:latin typeface="Agency FB" panose="020B0503020202020204" pitchFamily="34" charset="0"/>
              </a:rPr>
              <a:t> </a:t>
            </a:r>
          </a:p>
          <a:p>
            <a:pPr algn="ctr"/>
            <a:r>
              <a:rPr lang="es-ES" sz="2000" b="1" dirty="0" smtClean="0">
                <a:solidFill>
                  <a:schemeClr val="bg1"/>
                </a:solidFill>
                <a:latin typeface="Agency FB" panose="020B0503020202020204" pitchFamily="34" charset="0"/>
              </a:rPr>
              <a:t>Confiabilidad 0.83 fuerte</a:t>
            </a:r>
          </a:p>
          <a:p>
            <a:pPr algn="ctr"/>
            <a:r>
              <a:rPr lang="es-ES" sz="2000" b="1" dirty="0" smtClean="0">
                <a:solidFill>
                  <a:srgbClr val="002060"/>
                </a:solidFill>
                <a:latin typeface="Agency FB" panose="020B0503020202020204" pitchFamily="34" charset="0"/>
              </a:rPr>
              <a:t>validez</a:t>
            </a:r>
          </a:p>
          <a:p>
            <a:pPr algn="ctr"/>
            <a:r>
              <a:rPr lang="es-ES" sz="2000" b="1" dirty="0">
                <a:solidFill>
                  <a:schemeClr val="bg1"/>
                </a:solidFill>
                <a:latin typeface="Agency FB" panose="020B0503020202020204" pitchFamily="34" charset="0"/>
              </a:rPr>
              <a:t>del DR MONTENEGRO CAMACHO LUIS Docente Estadístico con promedio de valoración 90%, MG.VILLALOBOS CHAVEZ MAGNA SOLEDAD Docente Metodóloga de la “con promedio de valoración 95%, DR. CUEVA RAMIREZ ALEX Médico Cirujano con promedio de valoración 90% </a:t>
            </a:r>
          </a:p>
          <a:p>
            <a:pPr algn="ctr"/>
            <a:endParaRPr lang="es-ES" sz="1400" b="1" dirty="0" smtClean="0">
              <a:solidFill>
                <a:schemeClr val="bg1"/>
              </a:solidFill>
              <a:latin typeface="Amphion" panose="020B7200000000000000" pitchFamily="34" charset="0"/>
            </a:endParaRPr>
          </a:p>
          <a:p>
            <a:pPr algn="ctr"/>
            <a:endParaRPr lang="es-PE" sz="1400" b="1" dirty="0">
              <a:solidFill>
                <a:schemeClr val="bg1"/>
              </a:solidFill>
              <a:latin typeface="Amphion" panose="020B7200000000000000" pitchFamily="34" charset="0"/>
            </a:endParaRPr>
          </a:p>
        </p:txBody>
      </p:sp>
    </p:spTree>
    <p:extLst>
      <p:ext uri="{BB962C8B-B14F-4D97-AF65-F5344CB8AC3E}">
        <p14:creationId xmlns:p14="http://schemas.microsoft.com/office/powerpoint/2010/main" val="1474238735"/>
      </p:ext>
    </p:extLst>
  </p:cSld>
  <p:clrMapOvr>
    <a:masterClrMapping/>
  </p:clrMapOvr>
  <p:transition spd="slow">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900104" y="51107"/>
            <a:ext cx="8229600" cy="893329"/>
          </a:xfrm>
        </p:spPr>
        <p:style>
          <a:lnRef idx="1">
            <a:schemeClr val="accent2"/>
          </a:lnRef>
          <a:fillRef idx="2">
            <a:schemeClr val="accent2"/>
          </a:fillRef>
          <a:effectRef idx="1">
            <a:schemeClr val="accent2"/>
          </a:effectRef>
          <a:fontRef idx="minor">
            <a:schemeClr val="dk1"/>
          </a:fontRef>
        </p:style>
        <p:txBody>
          <a:bodyPr>
            <a:noAutofit/>
          </a:bodyPr>
          <a:lstStyle/>
          <a:p>
            <a:pPr algn="ctr">
              <a:defRPr/>
            </a:pPr>
            <a:r>
              <a:rPr lang="es-PE" sz="3200" dirty="0" smtClean="0">
                <a:latin typeface="Aharoni" pitchFamily="2" charset="-79"/>
                <a:cs typeface="Aharoni" pitchFamily="2" charset="-79"/>
              </a:rPr>
              <a:t>CAPITULO I</a:t>
            </a:r>
            <a:br>
              <a:rPr lang="es-PE" sz="3200" dirty="0" smtClean="0">
                <a:latin typeface="Aharoni" pitchFamily="2" charset="-79"/>
                <a:cs typeface="Aharoni" pitchFamily="2" charset="-79"/>
              </a:rPr>
            </a:br>
            <a:r>
              <a:rPr lang="es-PE" sz="3200" dirty="0" smtClean="0">
                <a:latin typeface="Aharoni" pitchFamily="2" charset="-79"/>
                <a:cs typeface="Aharoni" pitchFamily="2" charset="-79"/>
              </a:rPr>
              <a:t>PROBLEMA DE INVESTIGACION</a:t>
            </a:r>
            <a:endParaRPr lang="es-PE" sz="3200" dirty="0">
              <a:latin typeface="Aharoni" pitchFamily="2" charset="-79"/>
              <a:cs typeface="Aharoni" pitchFamily="2" charset="-79"/>
            </a:endParaRPr>
          </a:p>
        </p:txBody>
      </p:sp>
      <p:sp>
        <p:nvSpPr>
          <p:cNvPr id="3" name="2 Rectángulo redondeado"/>
          <p:cNvSpPr/>
          <p:nvPr/>
        </p:nvSpPr>
        <p:spPr>
          <a:xfrm>
            <a:off x="4352699" y="1114000"/>
            <a:ext cx="3673475" cy="4032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defTabSz="457200">
              <a:defRPr/>
            </a:pPr>
            <a:r>
              <a:rPr lang="es-PE" dirty="0">
                <a:ln w="0"/>
                <a:solidFill>
                  <a:schemeClr val="tx1"/>
                </a:solidFill>
                <a:effectLst>
                  <a:outerShdw blurRad="38100" dist="19050" dir="2700000" algn="tl" rotWithShape="0">
                    <a:schemeClr val="dk1">
                      <a:alpha val="40000"/>
                    </a:schemeClr>
                  </a:outerShdw>
                </a:effectLst>
                <a:latin typeface="Aharoni" pitchFamily="2" charset="-79"/>
                <a:cs typeface="Aharoni" pitchFamily="2" charset="-79"/>
              </a:rPr>
              <a:t>REALIDAD PROBLEMATICA</a:t>
            </a:r>
          </a:p>
        </p:txBody>
      </p:sp>
      <p:graphicFrame>
        <p:nvGraphicFramePr>
          <p:cNvPr id="2" name="Diagrama 1"/>
          <p:cNvGraphicFramePr/>
          <p:nvPr>
            <p:extLst>
              <p:ext uri="{D42A27DB-BD31-4B8C-83A1-F6EECF244321}">
                <p14:modId xmlns:p14="http://schemas.microsoft.com/office/powerpoint/2010/main" val="2585229936"/>
              </p:ext>
            </p:extLst>
          </p:nvPr>
        </p:nvGraphicFramePr>
        <p:xfrm>
          <a:off x="2164092" y="1587039"/>
          <a:ext cx="8889390" cy="4941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2" descr="Resultado de imagen para MUND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50081" y="1339836"/>
            <a:ext cx="2175981" cy="21487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ministerio de salu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44175" y="1790274"/>
            <a:ext cx="2004667" cy="735827"/>
          </a:xfrm>
          <a:prstGeom prst="rect">
            <a:avLst/>
          </a:prstGeom>
          <a:noFill/>
          <a:extLst>
            <a:ext uri="{909E8E84-426E-40DD-AFC4-6F175D3DCCD1}">
              <a14:hiddenFill xmlns:a14="http://schemas.microsoft.com/office/drawing/2010/main">
                <a:solidFill>
                  <a:srgbClr val="FFFFFF"/>
                </a:solidFill>
              </a14:hiddenFill>
            </a:ext>
          </a:extLst>
        </p:spPr>
      </p:pic>
      <p:pic>
        <p:nvPicPr>
          <p:cNvPr id="30722" name="Picture 2" descr="Resultado de imagen para doctor gi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8295" y="1394572"/>
            <a:ext cx="2203897" cy="28114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Resultado de imagen para doctor gif con movimiento"/>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863785" y="260648"/>
            <a:ext cx="1951089" cy="195108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ttp://2.bp.blogspot.com/-Q-J3AmygrRw/UFegoXc256I/AAAAAAAAFaM/hqLmj8Wz5QU/s400/minsa.jpg">
            <a:hlinkClick r:id="rId11"/>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43842" y="5442207"/>
            <a:ext cx="1340745" cy="8587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9" name="Picture 5" descr="En la caminata por la Semana Perú Contra el Cánce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844175" y="2595703"/>
            <a:ext cx="2004667" cy="103856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5" name="Picture 6" descr="24 de febrero: Se establece por decreto la bandera y el escudo de Perú"/>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376282" y="1882601"/>
            <a:ext cx="1484430" cy="11127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Rectangle 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753512" tIns="0" rIns="0" bIns="8093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PE" sz="1800" b="0" i="0" u="none" strike="noStrike" cap="none" normalizeH="0" baseline="0" smtClean="0">
                <a:ln>
                  <a:noFill/>
                </a:ln>
                <a:solidFill>
                  <a:schemeClr val="tx1"/>
                </a:solidFill>
                <a:effectLst/>
                <a:latin typeface="Arial" panose="020B0604020202020204" pitchFamily="34" charset="0"/>
              </a:rPr>
              <a:t>Se establece la bandera y el escudo de Perú.</a:t>
            </a:r>
          </a:p>
          <a:p>
            <a:pPr marL="0" marR="0" lvl="0" indent="0" algn="l" defTabSz="914400" rtl="0" eaLnBrk="0" fontAlgn="base" latinLnBrk="0" hangingPunct="0">
              <a:lnSpc>
                <a:spcPct val="100000"/>
              </a:lnSpc>
              <a:spcBef>
                <a:spcPct val="0"/>
              </a:spcBef>
              <a:spcAft>
                <a:spcPct val="0"/>
              </a:spcAft>
              <a:buClrTx/>
              <a:buSzTx/>
              <a:buFontTx/>
              <a:buNone/>
              <a:tabLst/>
            </a:pPr>
            <a:r>
              <a:rPr kumimoji="0" lang="es-PE" sz="1200" b="1" i="0" u="none" strike="noStrike" cap="none" normalizeH="0" baseline="0" smtClean="0">
                <a:ln>
                  <a:noFill/>
                </a:ln>
                <a:solidFill>
                  <a:srgbClr val="000000"/>
                </a:solidFill>
                <a:effectLst/>
                <a:latin typeface="Roboto"/>
              </a:rPr>
              <a:t>Síguenos en Facebook</a:t>
            </a:r>
            <a:endParaRPr kumimoji="0" lang="es-PE" sz="1800" b="0" i="0" u="none" strike="noStrike" cap="none" normalizeH="0" baseline="0" smtClean="0">
              <a:ln>
                <a:noFill/>
              </a:ln>
              <a:solidFill>
                <a:schemeClr val="tx1"/>
              </a:solidFill>
              <a:effectLst/>
              <a:latin typeface="Arial" panose="020B0604020202020204" pitchFamily="34" charset="0"/>
            </a:endParaRPr>
          </a:p>
        </p:txBody>
      </p:sp>
      <p:pic>
        <p:nvPicPr>
          <p:cNvPr id="1033" name="Picture 9" descr="bandera"/>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58278" y="4206031"/>
            <a:ext cx="1036009" cy="7400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5" name="Picture 11" descr="Resultado de imagen para CENTRO DE SALUD POMACOCHAS">
            <a:hlinkClick r:id="rId16"/>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84587" y="5406639"/>
            <a:ext cx="1409700" cy="8587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9" name="Imagen 18"/>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894287" y="5371071"/>
            <a:ext cx="1340745" cy="8931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37" name="Picture 13" descr="Resultado de imagen para ESTILOS DE LIDERAZGO SALUD A NIVEL mundial enfermera lider">
            <a:hlinkClick r:id="rId19"/>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329898" y="3386681"/>
            <a:ext cx="1863300" cy="1104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415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ítulo 1"/>
          <p:cNvSpPr>
            <a:spLocks noGrp="1"/>
          </p:cNvSpPr>
          <p:nvPr>
            <p:ph type="title"/>
          </p:nvPr>
        </p:nvSpPr>
        <p:spPr>
          <a:xfrm>
            <a:off x="1667354" y="604424"/>
            <a:ext cx="8912225" cy="812252"/>
          </a:xfrm>
        </p:spPr>
        <p:style>
          <a:lnRef idx="3">
            <a:schemeClr val="lt1"/>
          </a:lnRef>
          <a:fillRef idx="1">
            <a:schemeClr val="accent1"/>
          </a:fillRef>
          <a:effectRef idx="1">
            <a:schemeClr val="accent1"/>
          </a:effectRef>
          <a:fontRef idx="minor">
            <a:schemeClr val="lt1"/>
          </a:fontRef>
        </p:style>
        <p:txBody>
          <a:bodyPr>
            <a:noAutofit/>
          </a:bodyPr>
          <a:lstStyle/>
          <a:p>
            <a:pPr marL="342900" indent="-342900" algn="ctr"/>
            <a:r>
              <a:rPr lang="es-ES" sz="2500" b="1" dirty="0">
                <a:latin typeface="Franklin Gothic Medium" panose="020B0603020102020204" pitchFamily="34" charset="0"/>
              </a:rPr>
              <a:t>ANÁLISIS ESTADÍSTICOS Y REPRESENTACIÓN DE LOS RESULTADOS</a:t>
            </a:r>
            <a:endParaRPr lang="es-PE" sz="2500" dirty="0">
              <a:solidFill>
                <a:schemeClr val="bg1"/>
              </a:solidFill>
              <a:latin typeface="Franklin Gothic Medium" panose="020B0603020102020204" pitchFamily="34" charset="0"/>
            </a:endParaRPr>
          </a:p>
        </p:txBody>
      </p:sp>
      <p:sp>
        <p:nvSpPr>
          <p:cNvPr id="52227" name="Marcador de contenido 2"/>
          <p:cNvSpPr>
            <a:spLocks noGrp="1"/>
          </p:cNvSpPr>
          <p:nvPr>
            <p:ph idx="4294967295"/>
          </p:nvPr>
        </p:nvSpPr>
        <p:spPr>
          <a:xfrm>
            <a:off x="1808607" y="2382592"/>
            <a:ext cx="8629717" cy="2735508"/>
          </a:xfrm>
          <a:ln>
            <a:headEnd/>
            <a:tailEnd/>
          </a:ln>
        </p:spPr>
        <p:style>
          <a:lnRef idx="1">
            <a:schemeClr val="accent1"/>
          </a:lnRef>
          <a:fillRef idx="2">
            <a:schemeClr val="accent1"/>
          </a:fillRef>
          <a:effectRef idx="1">
            <a:schemeClr val="accent1"/>
          </a:effectRef>
          <a:fontRef idx="minor">
            <a:schemeClr val="dk1"/>
          </a:fontRef>
        </p:style>
        <p:txBody>
          <a:bodyPr>
            <a:normAutofit lnSpcReduction="10000"/>
          </a:bodyPr>
          <a:lstStyle/>
          <a:p>
            <a:endParaRPr lang="es-ES" cap="none" dirty="0">
              <a:latin typeface="Franklin Gothic Book" panose="020B0503020102020204" pitchFamily="34" charset="0"/>
            </a:endParaRPr>
          </a:p>
          <a:p>
            <a:pPr algn="just"/>
            <a:r>
              <a:rPr lang="es-PE" sz="2400" dirty="0">
                <a:latin typeface="Arial" panose="020B0604020202020204" pitchFamily="34" charset="0"/>
                <a:cs typeface="Arial" panose="020B0604020202020204" pitchFamily="34" charset="0"/>
              </a:rPr>
              <a:t>El análisis estadístico de los datos se </a:t>
            </a:r>
            <a:r>
              <a:rPr lang="es-PE" sz="2400" dirty="0" smtClean="0">
                <a:latin typeface="Arial" panose="020B0604020202020204" pitchFamily="34" charset="0"/>
                <a:cs typeface="Arial" panose="020B0604020202020204" pitchFamily="34" charset="0"/>
              </a:rPr>
              <a:t>realizó </a:t>
            </a:r>
            <a:r>
              <a:rPr lang="es-PE" sz="2400" dirty="0">
                <a:latin typeface="Arial" panose="020B0604020202020204" pitchFamily="34" charset="0"/>
                <a:cs typeface="Arial" panose="020B0604020202020204" pitchFamily="34" charset="0"/>
              </a:rPr>
              <a:t>con el paquete </a:t>
            </a:r>
            <a:r>
              <a:rPr lang="es-PE" sz="2400" dirty="0" smtClean="0">
                <a:latin typeface="Arial" panose="020B0604020202020204" pitchFamily="34" charset="0"/>
                <a:cs typeface="Arial" panose="020B0604020202020204" pitchFamily="34" charset="0"/>
              </a:rPr>
              <a:t>estadístico SPSS</a:t>
            </a:r>
            <a:r>
              <a:rPr lang="es-PE" sz="2400" dirty="0">
                <a:latin typeface="Arial" panose="020B0604020202020204" pitchFamily="34" charset="0"/>
                <a:cs typeface="Arial" panose="020B0604020202020204" pitchFamily="34" charset="0"/>
              </a:rPr>
              <a:t>, versión 22  para Windows. </a:t>
            </a:r>
            <a:r>
              <a:rPr lang="es-PE" sz="2400" dirty="0" smtClean="0">
                <a:latin typeface="Arial" panose="020B0604020202020204" pitchFamily="34" charset="0"/>
                <a:cs typeface="Arial" panose="020B0604020202020204" pitchFamily="34" charset="0"/>
              </a:rPr>
              <a:t> Los </a:t>
            </a:r>
            <a:r>
              <a:rPr lang="es-PE" sz="2400" dirty="0">
                <a:latin typeface="Arial" panose="020B0604020202020204" pitchFamily="34" charset="0"/>
                <a:cs typeface="Arial" panose="020B0604020202020204" pitchFamily="34" charset="0"/>
              </a:rPr>
              <a:t>datos procesados se presentan para su mayor apreciación en tablas </a:t>
            </a:r>
            <a:r>
              <a:rPr lang="es-PE" sz="2400" dirty="0" smtClean="0">
                <a:latin typeface="Arial" panose="020B0604020202020204" pitchFamily="34" charset="0"/>
                <a:cs typeface="Arial" panose="020B0604020202020204" pitchFamily="34" charset="0"/>
              </a:rPr>
              <a:t>y figuras</a:t>
            </a:r>
            <a:endParaRPr lang="es-PE" sz="2400" cap="none" dirty="0">
              <a:latin typeface="Arial" panose="020B0604020202020204" pitchFamily="34" charset="0"/>
              <a:cs typeface="Arial" panose="020B0604020202020204" pitchFamily="34" charset="0"/>
            </a:endParaRPr>
          </a:p>
        </p:txBody>
      </p:sp>
      <p:pic>
        <p:nvPicPr>
          <p:cNvPr id="23554" name="Picture 2" descr="Imagen relacionad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3510433"/>
            <a:ext cx="1808607"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988616"/>
      </p:ext>
    </p:extLst>
  </p:cSld>
  <p:clrMapOvr>
    <a:masterClrMapping/>
  </p:clrMapOvr>
  <p:transition spd="slow">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62320" y="2202288"/>
            <a:ext cx="9552903" cy="1657461"/>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s-PE" sz="4800" dirty="0">
                <a:solidFill>
                  <a:schemeClr val="tx1"/>
                </a:solidFill>
              </a:rPr>
              <a:t>CAPÍTULO IV</a:t>
            </a:r>
            <a:br>
              <a:rPr lang="es-PE" sz="4800" dirty="0">
                <a:solidFill>
                  <a:schemeClr val="tx1"/>
                </a:solidFill>
              </a:rPr>
            </a:br>
            <a:r>
              <a:rPr lang="es-PE" sz="4800" dirty="0">
                <a:solidFill>
                  <a:schemeClr val="tx1"/>
                </a:solidFill>
              </a:rPr>
              <a:t>RESULTADOS DE LA INVESTIGACION</a:t>
            </a:r>
          </a:p>
        </p:txBody>
      </p:sp>
      <p:pic>
        <p:nvPicPr>
          <p:cNvPr id="17410" name="Picture 2" descr="Resultado de imagen para atencion en salud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556375" y="3717812"/>
            <a:ext cx="2476500" cy="2476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126631"/>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3"/>
          </p:nvPr>
        </p:nvSpPr>
        <p:spPr>
          <a:xfrm>
            <a:off x="711559" y="145774"/>
            <a:ext cx="10394707" cy="1059425"/>
          </a:xfrm>
        </p:spPr>
        <p:txBody>
          <a:bodyPr>
            <a:normAutofit/>
          </a:bodyPr>
          <a:lstStyle/>
          <a:p>
            <a:pPr marL="0" indent="0" algn="just">
              <a:buNone/>
            </a:pPr>
            <a:r>
              <a:rPr lang="es-ES" sz="1400" b="1" dirty="0">
                <a:latin typeface="Franklin Gothic Book" panose="020B0503020102020204" pitchFamily="34" charset="0"/>
              </a:rPr>
              <a:t>TABLA 1: </a:t>
            </a:r>
          </a:p>
          <a:p>
            <a:pPr algn="just"/>
            <a:r>
              <a:rPr lang="es-PE" sz="1400" b="1" dirty="0">
                <a:latin typeface="Arial" panose="020B0604020202020204" pitchFamily="34" charset="0"/>
                <a:cs typeface="Arial" panose="020B0604020202020204" pitchFamily="34" charset="0"/>
              </a:rPr>
              <a:t>Distribución de la motivación laboral que perciben los colaboradores de </a:t>
            </a:r>
            <a:r>
              <a:rPr lang="es-PE" sz="1400" b="1" dirty="0" smtClean="0">
                <a:latin typeface="Arial" panose="020B0604020202020204" pitchFamily="34" charset="0"/>
                <a:cs typeface="Arial" panose="020B0604020202020204" pitchFamily="34" charset="0"/>
              </a:rPr>
              <a:t>los Establecimientos de Salud de la Provincia de Bongará</a:t>
            </a:r>
          </a:p>
          <a:p>
            <a:pPr algn="just"/>
            <a:endParaRPr lang="es-PE" sz="1400" b="1" dirty="0">
              <a:latin typeface="Franklin Gothic Book" panose="020B0503020102020204" pitchFamily="34" charset="0"/>
            </a:endParaRPr>
          </a:p>
        </p:txBody>
      </p:sp>
      <p:sp>
        <p:nvSpPr>
          <p:cNvPr id="6" name="Rectángulo redondeado 5"/>
          <p:cNvSpPr/>
          <p:nvPr/>
        </p:nvSpPr>
        <p:spPr>
          <a:xfrm>
            <a:off x="658280" y="4662152"/>
            <a:ext cx="9981126" cy="1609859"/>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es-PE" sz="1400" b="1" dirty="0">
                <a:latin typeface="Franklin Gothic Book" panose="020B0503020102020204"/>
              </a:rPr>
              <a:t>ANÁLISIS E INTERPRETACIÓN.</a:t>
            </a:r>
          </a:p>
          <a:p>
            <a:pPr algn="just"/>
            <a:r>
              <a:rPr lang="es-PE" sz="1600" dirty="0">
                <a:latin typeface="Arial" panose="020B0604020202020204" pitchFamily="34" charset="0"/>
                <a:cs typeface="Arial" panose="020B0604020202020204" pitchFamily="34" charset="0"/>
              </a:rPr>
              <a:t>De la tabla 1 y figura 2, con respecto a la distribución de la motivación laboral de los colaboradores de los establecimientos de salud de la provincia de </a:t>
            </a:r>
            <a:r>
              <a:rPr lang="es-PE" sz="1600" dirty="0" err="1" smtClean="0">
                <a:latin typeface="Arial" panose="020B0604020202020204" pitchFamily="34" charset="0"/>
                <a:cs typeface="Arial" panose="020B0604020202020204" pitchFamily="34" charset="0"/>
              </a:rPr>
              <a:t>Bongará</a:t>
            </a:r>
            <a:r>
              <a:rPr lang="es-PE" sz="1600" dirty="0" smtClean="0">
                <a:latin typeface="Arial" panose="020B0604020202020204" pitchFamily="34" charset="0"/>
                <a:cs typeface="Arial" panose="020B0604020202020204" pitchFamily="34" charset="0"/>
              </a:rPr>
              <a:t>, </a:t>
            </a:r>
            <a:r>
              <a:rPr lang="es-PE" sz="1600" dirty="0">
                <a:latin typeface="Arial" panose="020B0604020202020204" pitchFamily="34" charset="0"/>
                <a:cs typeface="Arial" panose="020B0604020202020204" pitchFamily="34" charset="0"/>
              </a:rPr>
              <a:t>donde la mayor motivación que tienen los sujetos de los 70 participantes se </a:t>
            </a:r>
            <a:r>
              <a:rPr lang="es-PE" sz="1600" dirty="0">
                <a:solidFill>
                  <a:srgbClr val="FF0000"/>
                </a:solidFill>
                <a:latin typeface="Arial" panose="020B0604020202020204" pitchFamily="34" charset="0"/>
                <a:cs typeface="Arial" panose="020B0604020202020204" pitchFamily="34" charset="0"/>
              </a:rPr>
              <a:t>obtiene 26 participantes un porcentaje de (</a:t>
            </a:r>
            <a:r>
              <a:rPr lang="es-PE" sz="1600" dirty="0" smtClean="0">
                <a:solidFill>
                  <a:srgbClr val="FF0000"/>
                </a:solidFill>
                <a:latin typeface="Arial" panose="020B0604020202020204" pitchFamily="34" charset="0"/>
                <a:cs typeface="Arial" panose="020B0604020202020204" pitchFamily="34" charset="0"/>
              </a:rPr>
              <a:t>37,1%)</a:t>
            </a:r>
            <a:r>
              <a:rPr lang="es-PE" sz="1600" dirty="0" smtClean="0">
                <a:latin typeface="Arial" panose="020B0604020202020204" pitchFamily="34" charset="0"/>
                <a:cs typeface="Arial" panose="020B0604020202020204" pitchFamily="34" charset="0"/>
              </a:rPr>
              <a:t>, </a:t>
            </a:r>
            <a:r>
              <a:rPr lang="es-PE" sz="1600" dirty="0">
                <a:latin typeface="Arial" panose="020B0604020202020204" pitchFamily="34" charset="0"/>
                <a:cs typeface="Arial" panose="020B0604020202020204" pitchFamily="34" charset="0"/>
              </a:rPr>
              <a:t>se inclinan con la </a:t>
            </a:r>
            <a:r>
              <a:rPr lang="es-PE" sz="1600" dirty="0">
                <a:solidFill>
                  <a:srgbClr val="FF0000"/>
                </a:solidFill>
                <a:latin typeface="Arial" panose="020B0604020202020204" pitchFamily="34" charset="0"/>
                <a:cs typeface="Arial" panose="020B0604020202020204" pitchFamily="34" charset="0"/>
              </a:rPr>
              <a:t>motivación del logro (metas y logros personales)</a:t>
            </a:r>
            <a:r>
              <a:rPr lang="es-PE" sz="1600" dirty="0">
                <a:latin typeface="Arial" panose="020B0604020202020204" pitchFamily="34" charset="0"/>
                <a:cs typeface="Arial" panose="020B0604020202020204" pitchFamily="34" charset="0"/>
              </a:rPr>
              <a:t>. Y en segundo lugar se </a:t>
            </a:r>
            <a:r>
              <a:rPr lang="es-PE" sz="1600" dirty="0">
                <a:solidFill>
                  <a:srgbClr val="FF0000"/>
                </a:solidFill>
                <a:latin typeface="Arial" panose="020B0604020202020204" pitchFamily="34" charset="0"/>
                <a:cs typeface="Arial" panose="020B0604020202020204" pitchFamily="34" charset="0"/>
              </a:rPr>
              <a:t>obtiene 23 participantes un porcentaje de (32,9%), se inclinan a la necesidad de afiliación (relaciones interpersonales e interacción).  </a:t>
            </a:r>
          </a:p>
          <a:p>
            <a:pPr algn="just"/>
            <a:endParaRPr lang="es-PE" sz="1400" dirty="0">
              <a:latin typeface="Franklin Gothic Book" panose="020B0503020102020204"/>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543" y="1371600"/>
            <a:ext cx="5448300" cy="25623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9" name="Group 82405"/>
          <p:cNvGrpSpPr/>
          <p:nvPr/>
        </p:nvGrpSpPr>
        <p:grpSpPr>
          <a:xfrm>
            <a:off x="5648843" y="1015571"/>
            <a:ext cx="6238357" cy="3633704"/>
            <a:chOff x="0" y="0"/>
            <a:chExt cx="5687192" cy="3291794"/>
          </a:xfrm>
        </p:grpSpPr>
        <p:sp>
          <p:nvSpPr>
            <p:cNvPr id="11" name="Rectangle 5685"/>
            <p:cNvSpPr/>
            <p:nvPr/>
          </p:nvSpPr>
          <p:spPr>
            <a:xfrm>
              <a:off x="5640451" y="3104213"/>
              <a:ext cx="46741" cy="187581"/>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000">
                  <a:solidFill>
                    <a:srgbClr val="000000"/>
                  </a:solidFill>
                  <a:effectLst/>
                  <a:latin typeface="Arial" panose="020B0604020202020204" pitchFamily="34" charset="0"/>
                  <a:ea typeface="Arial" panose="020B060402020202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pic>
          <p:nvPicPr>
            <p:cNvPr id="12" name="Picture 5716"/>
            <p:cNvPicPr/>
            <p:nvPr/>
          </p:nvPicPr>
          <p:blipFill>
            <a:blip r:embed="rId3"/>
            <a:stretch>
              <a:fillRect/>
            </a:stretch>
          </p:blipFill>
          <p:spPr>
            <a:xfrm>
              <a:off x="558165" y="139573"/>
              <a:ext cx="4931664" cy="2374392"/>
            </a:xfrm>
            <a:prstGeom prst="rect">
              <a:avLst/>
            </a:prstGeom>
          </p:spPr>
        </p:pic>
        <p:sp>
          <p:nvSpPr>
            <p:cNvPr id="14" name="Rectangle 5717"/>
            <p:cNvSpPr/>
            <p:nvPr/>
          </p:nvSpPr>
          <p:spPr>
            <a:xfrm>
              <a:off x="418592" y="2426081"/>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00</a:t>
              </a:r>
              <a:endParaRPr lang="es-PE" sz="1200">
                <a:solidFill>
                  <a:srgbClr val="000000"/>
                </a:solidFill>
                <a:effectLst/>
                <a:latin typeface="Arial" panose="020B0604020202020204" pitchFamily="34" charset="0"/>
                <a:ea typeface="Arial" panose="020B0604020202020204" pitchFamily="34" charset="0"/>
              </a:endParaRPr>
            </a:p>
          </p:txBody>
        </p:sp>
        <p:sp>
          <p:nvSpPr>
            <p:cNvPr id="15" name="Rectangle 5718"/>
            <p:cNvSpPr/>
            <p:nvPr/>
          </p:nvSpPr>
          <p:spPr>
            <a:xfrm>
              <a:off x="418592" y="2139315"/>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05</a:t>
              </a:r>
              <a:endParaRPr lang="es-PE" sz="1200">
                <a:solidFill>
                  <a:srgbClr val="000000"/>
                </a:solidFill>
                <a:effectLst/>
                <a:latin typeface="Arial" panose="020B0604020202020204" pitchFamily="34" charset="0"/>
                <a:ea typeface="Arial" panose="020B0604020202020204" pitchFamily="34" charset="0"/>
              </a:endParaRPr>
            </a:p>
          </p:txBody>
        </p:sp>
        <p:sp>
          <p:nvSpPr>
            <p:cNvPr id="16" name="Rectangle 5719"/>
            <p:cNvSpPr/>
            <p:nvPr/>
          </p:nvSpPr>
          <p:spPr>
            <a:xfrm>
              <a:off x="418592" y="1852422"/>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10</a:t>
              </a:r>
              <a:endParaRPr lang="es-PE" sz="1200">
                <a:solidFill>
                  <a:srgbClr val="000000"/>
                </a:solidFill>
                <a:effectLst/>
                <a:latin typeface="Arial" panose="020B0604020202020204" pitchFamily="34" charset="0"/>
                <a:ea typeface="Arial" panose="020B0604020202020204" pitchFamily="34" charset="0"/>
              </a:endParaRPr>
            </a:p>
          </p:txBody>
        </p:sp>
        <p:sp>
          <p:nvSpPr>
            <p:cNvPr id="17" name="Rectangle 5720"/>
            <p:cNvSpPr/>
            <p:nvPr/>
          </p:nvSpPr>
          <p:spPr>
            <a:xfrm>
              <a:off x="418592" y="1565656"/>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15</a:t>
              </a:r>
              <a:endParaRPr lang="es-PE" sz="1200">
                <a:solidFill>
                  <a:srgbClr val="000000"/>
                </a:solidFill>
                <a:effectLst/>
                <a:latin typeface="Arial" panose="020B0604020202020204" pitchFamily="34" charset="0"/>
                <a:ea typeface="Arial" panose="020B0604020202020204" pitchFamily="34" charset="0"/>
              </a:endParaRPr>
            </a:p>
          </p:txBody>
        </p:sp>
        <p:sp>
          <p:nvSpPr>
            <p:cNvPr id="18" name="Rectangle 5721"/>
            <p:cNvSpPr/>
            <p:nvPr/>
          </p:nvSpPr>
          <p:spPr>
            <a:xfrm>
              <a:off x="418592" y="1278890"/>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20</a:t>
              </a:r>
              <a:endParaRPr lang="es-PE" sz="1200">
                <a:solidFill>
                  <a:srgbClr val="000000"/>
                </a:solidFill>
                <a:effectLst/>
                <a:latin typeface="Arial" panose="020B0604020202020204" pitchFamily="34" charset="0"/>
                <a:ea typeface="Arial" panose="020B0604020202020204" pitchFamily="34" charset="0"/>
              </a:endParaRPr>
            </a:p>
          </p:txBody>
        </p:sp>
        <p:sp>
          <p:nvSpPr>
            <p:cNvPr id="19" name="Rectangle 5722"/>
            <p:cNvSpPr/>
            <p:nvPr/>
          </p:nvSpPr>
          <p:spPr>
            <a:xfrm>
              <a:off x="418592" y="992378"/>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25</a:t>
              </a:r>
              <a:endParaRPr lang="es-PE" sz="1200">
                <a:solidFill>
                  <a:srgbClr val="000000"/>
                </a:solidFill>
                <a:effectLst/>
                <a:latin typeface="Arial" panose="020B0604020202020204" pitchFamily="34" charset="0"/>
                <a:ea typeface="Arial" panose="020B0604020202020204" pitchFamily="34" charset="0"/>
              </a:endParaRPr>
            </a:p>
          </p:txBody>
        </p:sp>
        <p:sp>
          <p:nvSpPr>
            <p:cNvPr id="20" name="Rectangle 5723"/>
            <p:cNvSpPr/>
            <p:nvPr/>
          </p:nvSpPr>
          <p:spPr>
            <a:xfrm>
              <a:off x="418592" y="705485"/>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dirty="0">
                  <a:solidFill>
                    <a:srgbClr val="000000"/>
                  </a:solidFill>
                  <a:effectLst/>
                  <a:latin typeface="Calibri" panose="020F0502020204030204" pitchFamily="34" charset="0"/>
                  <a:ea typeface="Calibri" panose="020F0502020204030204" pitchFamily="34" charset="0"/>
                </a:rPr>
                <a:t>30</a:t>
              </a:r>
              <a:endParaRPr lang="es-PE" sz="1200" dirty="0">
                <a:solidFill>
                  <a:srgbClr val="000000"/>
                </a:solidFill>
                <a:effectLst/>
                <a:latin typeface="Arial" panose="020B0604020202020204" pitchFamily="34" charset="0"/>
                <a:ea typeface="Arial" panose="020B0604020202020204" pitchFamily="34" charset="0"/>
              </a:endParaRPr>
            </a:p>
          </p:txBody>
        </p:sp>
        <p:sp>
          <p:nvSpPr>
            <p:cNvPr id="21" name="Rectangle 5724"/>
            <p:cNvSpPr/>
            <p:nvPr/>
          </p:nvSpPr>
          <p:spPr>
            <a:xfrm>
              <a:off x="418592" y="418719"/>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35</a:t>
              </a:r>
              <a:endParaRPr lang="es-PE" sz="1200">
                <a:solidFill>
                  <a:srgbClr val="000000"/>
                </a:solidFill>
                <a:effectLst/>
                <a:latin typeface="Arial" panose="020B0604020202020204" pitchFamily="34" charset="0"/>
                <a:ea typeface="Arial" panose="020B0604020202020204" pitchFamily="34" charset="0"/>
              </a:endParaRPr>
            </a:p>
          </p:txBody>
        </p:sp>
        <p:sp>
          <p:nvSpPr>
            <p:cNvPr id="22" name="Rectangle 5725"/>
            <p:cNvSpPr/>
            <p:nvPr/>
          </p:nvSpPr>
          <p:spPr>
            <a:xfrm>
              <a:off x="418592" y="131826"/>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40</a:t>
              </a:r>
              <a:endParaRPr lang="es-PE" sz="1200">
                <a:solidFill>
                  <a:srgbClr val="000000"/>
                </a:solidFill>
                <a:effectLst/>
                <a:latin typeface="Arial" panose="020B0604020202020204" pitchFamily="34" charset="0"/>
                <a:ea typeface="Arial" panose="020B0604020202020204" pitchFamily="34" charset="0"/>
              </a:endParaRPr>
            </a:p>
          </p:txBody>
        </p:sp>
        <p:sp>
          <p:nvSpPr>
            <p:cNvPr id="23" name="Rectangle 5726"/>
            <p:cNvSpPr/>
            <p:nvPr/>
          </p:nvSpPr>
          <p:spPr>
            <a:xfrm>
              <a:off x="717931" y="2569083"/>
              <a:ext cx="137683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NECESIDAD DE PODER</a:t>
              </a:r>
              <a:endParaRPr lang="es-PE" sz="1200">
                <a:solidFill>
                  <a:srgbClr val="000000"/>
                </a:solidFill>
                <a:effectLst/>
                <a:latin typeface="Arial" panose="020B0604020202020204" pitchFamily="34" charset="0"/>
                <a:ea typeface="Arial" panose="020B0604020202020204" pitchFamily="34" charset="0"/>
              </a:endParaRPr>
            </a:p>
          </p:txBody>
        </p:sp>
        <p:sp>
          <p:nvSpPr>
            <p:cNvPr id="24" name="Rectangle 5727"/>
            <p:cNvSpPr/>
            <p:nvPr/>
          </p:nvSpPr>
          <p:spPr>
            <a:xfrm>
              <a:off x="1754251" y="2569083"/>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25" name="Rectangle 5728"/>
            <p:cNvSpPr/>
            <p:nvPr/>
          </p:nvSpPr>
          <p:spPr>
            <a:xfrm>
              <a:off x="2085213" y="2569083"/>
              <a:ext cx="947839"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NECESIDAD DE </a:t>
              </a:r>
              <a:endParaRPr lang="es-PE" sz="1200">
                <a:solidFill>
                  <a:srgbClr val="000000"/>
                </a:solidFill>
                <a:effectLst/>
                <a:latin typeface="Arial" panose="020B0604020202020204" pitchFamily="34" charset="0"/>
                <a:ea typeface="Arial" panose="020B0604020202020204" pitchFamily="34" charset="0"/>
              </a:endParaRPr>
            </a:p>
          </p:txBody>
        </p:sp>
        <p:sp>
          <p:nvSpPr>
            <p:cNvPr id="26" name="Rectangle 5729"/>
            <p:cNvSpPr/>
            <p:nvPr/>
          </p:nvSpPr>
          <p:spPr>
            <a:xfrm>
              <a:off x="2164461" y="2709291"/>
              <a:ext cx="703848"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AFILIACIÓN</a:t>
              </a:r>
              <a:endParaRPr lang="es-PE" sz="1200">
                <a:solidFill>
                  <a:srgbClr val="000000"/>
                </a:solidFill>
                <a:effectLst/>
                <a:latin typeface="Arial" panose="020B0604020202020204" pitchFamily="34" charset="0"/>
                <a:ea typeface="Arial" panose="020B0604020202020204" pitchFamily="34" charset="0"/>
              </a:endParaRPr>
            </a:p>
          </p:txBody>
        </p:sp>
        <p:sp>
          <p:nvSpPr>
            <p:cNvPr id="27" name="Rectangle 5730"/>
            <p:cNvSpPr/>
            <p:nvPr/>
          </p:nvSpPr>
          <p:spPr>
            <a:xfrm>
              <a:off x="2693289" y="2709291"/>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28" name="Rectangle 5731"/>
            <p:cNvSpPr/>
            <p:nvPr/>
          </p:nvSpPr>
          <p:spPr>
            <a:xfrm>
              <a:off x="3097149" y="2569083"/>
              <a:ext cx="1390822"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NECESIDAD DE LOGRO</a:t>
              </a:r>
              <a:endParaRPr lang="es-PE" sz="1200">
                <a:solidFill>
                  <a:srgbClr val="000000"/>
                </a:solidFill>
                <a:effectLst/>
                <a:latin typeface="Arial" panose="020B0604020202020204" pitchFamily="34" charset="0"/>
                <a:ea typeface="Arial" panose="020B0604020202020204" pitchFamily="34" charset="0"/>
              </a:endParaRPr>
            </a:p>
          </p:txBody>
        </p:sp>
        <p:sp>
          <p:nvSpPr>
            <p:cNvPr id="29" name="Rectangle 5732"/>
            <p:cNvSpPr/>
            <p:nvPr/>
          </p:nvSpPr>
          <p:spPr>
            <a:xfrm>
              <a:off x="4144391" y="2569083"/>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0" name="Rectangle 5733"/>
            <p:cNvSpPr/>
            <p:nvPr/>
          </p:nvSpPr>
          <p:spPr>
            <a:xfrm>
              <a:off x="4545203" y="2569083"/>
              <a:ext cx="74367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NECESIDAD </a:t>
              </a:r>
              <a:endParaRPr lang="es-PE" sz="1200">
                <a:solidFill>
                  <a:srgbClr val="000000"/>
                </a:solidFill>
                <a:effectLst/>
                <a:latin typeface="Arial" panose="020B0604020202020204" pitchFamily="34" charset="0"/>
                <a:ea typeface="Arial" panose="020B0604020202020204" pitchFamily="34" charset="0"/>
              </a:endParaRPr>
            </a:p>
          </p:txBody>
        </p:sp>
        <p:sp>
          <p:nvSpPr>
            <p:cNvPr id="31" name="Rectangle 5734"/>
            <p:cNvSpPr/>
            <p:nvPr/>
          </p:nvSpPr>
          <p:spPr>
            <a:xfrm>
              <a:off x="4363847" y="2709291"/>
              <a:ext cx="1194109"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dirty="0">
                  <a:solidFill>
                    <a:srgbClr val="000000"/>
                  </a:solidFill>
                  <a:effectLst/>
                  <a:latin typeface="Calibri" panose="020F0502020204030204" pitchFamily="34" charset="0"/>
                  <a:ea typeface="Calibri" panose="020F0502020204030204" pitchFamily="34" charset="0"/>
                </a:rPr>
                <a:t>PODER/AFILIACIÓN</a:t>
              </a:r>
              <a:endParaRPr lang="es-PE" sz="1200" dirty="0">
                <a:solidFill>
                  <a:srgbClr val="000000"/>
                </a:solidFill>
                <a:effectLst/>
                <a:latin typeface="Arial" panose="020B0604020202020204" pitchFamily="34" charset="0"/>
                <a:ea typeface="Arial" panose="020B0604020202020204" pitchFamily="34" charset="0"/>
              </a:endParaRPr>
            </a:p>
          </p:txBody>
        </p:sp>
        <p:sp>
          <p:nvSpPr>
            <p:cNvPr id="32" name="Rectangle 5735"/>
            <p:cNvSpPr/>
            <p:nvPr/>
          </p:nvSpPr>
          <p:spPr>
            <a:xfrm>
              <a:off x="5261483" y="2709291"/>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3" name="Rectangle 5736"/>
            <p:cNvSpPr/>
            <p:nvPr/>
          </p:nvSpPr>
          <p:spPr>
            <a:xfrm>
              <a:off x="1338453" y="934085"/>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24.3</a:t>
              </a:r>
              <a:endParaRPr lang="es-PE" sz="1200">
                <a:solidFill>
                  <a:srgbClr val="000000"/>
                </a:solidFill>
                <a:effectLst/>
                <a:latin typeface="Arial" panose="020B0604020202020204" pitchFamily="34" charset="0"/>
                <a:ea typeface="Arial" panose="020B0604020202020204" pitchFamily="34" charset="0"/>
              </a:endParaRPr>
            </a:p>
          </p:txBody>
        </p:sp>
        <p:sp>
          <p:nvSpPr>
            <p:cNvPr id="34" name="Rectangle 5737"/>
            <p:cNvSpPr/>
            <p:nvPr/>
          </p:nvSpPr>
          <p:spPr>
            <a:xfrm>
              <a:off x="1541145" y="934085"/>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5" name="Rectangle 5738"/>
            <p:cNvSpPr/>
            <p:nvPr/>
          </p:nvSpPr>
          <p:spPr>
            <a:xfrm>
              <a:off x="2395220" y="498221"/>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dirty="0">
                  <a:solidFill>
                    <a:srgbClr val="000000"/>
                  </a:solidFill>
                  <a:effectLst/>
                  <a:latin typeface="Calibri" panose="020F0502020204030204" pitchFamily="34" charset="0"/>
                  <a:ea typeface="Calibri" panose="020F0502020204030204" pitchFamily="34" charset="0"/>
                </a:rPr>
                <a:t>32.9</a:t>
              </a:r>
              <a:endParaRPr lang="es-PE" sz="1200" dirty="0">
                <a:solidFill>
                  <a:srgbClr val="000000"/>
                </a:solidFill>
                <a:effectLst/>
                <a:latin typeface="Arial" panose="020B0604020202020204" pitchFamily="34" charset="0"/>
                <a:ea typeface="Arial" panose="020B0604020202020204" pitchFamily="34" charset="0"/>
              </a:endParaRPr>
            </a:p>
          </p:txBody>
        </p:sp>
        <p:sp>
          <p:nvSpPr>
            <p:cNvPr id="36" name="Rectangle 5739"/>
            <p:cNvSpPr/>
            <p:nvPr/>
          </p:nvSpPr>
          <p:spPr>
            <a:xfrm>
              <a:off x="2597912" y="498221"/>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7" name="Rectangle 5740"/>
            <p:cNvSpPr/>
            <p:nvPr/>
          </p:nvSpPr>
          <p:spPr>
            <a:xfrm>
              <a:off x="3452241" y="280289"/>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37.1</a:t>
              </a:r>
              <a:endParaRPr lang="es-PE" sz="1200">
                <a:solidFill>
                  <a:srgbClr val="000000"/>
                </a:solidFill>
                <a:effectLst/>
                <a:latin typeface="Arial" panose="020B0604020202020204" pitchFamily="34" charset="0"/>
                <a:ea typeface="Arial" panose="020B0604020202020204" pitchFamily="34" charset="0"/>
              </a:endParaRPr>
            </a:p>
          </p:txBody>
        </p:sp>
        <p:sp>
          <p:nvSpPr>
            <p:cNvPr id="38" name="Rectangle 5741"/>
            <p:cNvSpPr/>
            <p:nvPr/>
          </p:nvSpPr>
          <p:spPr>
            <a:xfrm>
              <a:off x="3654933" y="280289"/>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9" name="Rectangle 5742"/>
            <p:cNvSpPr/>
            <p:nvPr/>
          </p:nvSpPr>
          <p:spPr>
            <a:xfrm>
              <a:off x="4538219" y="1878711"/>
              <a:ext cx="1924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5.7</a:t>
              </a:r>
              <a:endParaRPr lang="es-PE" sz="1200">
                <a:solidFill>
                  <a:srgbClr val="000000"/>
                </a:solidFill>
                <a:effectLst/>
                <a:latin typeface="Arial" panose="020B0604020202020204" pitchFamily="34" charset="0"/>
                <a:ea typeface="Arial" panose="020B0604020202020204" pitchFamily="34" charset="0"/>
              </a:endParaRPr>
            </a:p>
          </p:txBody>
        </p:sp>
        <p:sp>
          <p:nvSpPr>
            <p:cNvPr id="40" name="Rectangle 5743"/>
            <p:cNvSpPr/>
            <p:nvPr/>
          </p:nvSpPr>
          <p:spPr>
            <a:xfrm>
              <a:off x="4682998" y="1878711"/>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1" name="Rectangle 5744"/>
            <p:cNvSpPr/>
            <p:nvPr/>
          </p:nvSpPr>
          <p:spPr>
            <a:xfrm rot="-5399999">
              <a:off x="285407" y="1235976"/>
              <a:ext cx="110821"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b="1">
                  <a:solidFill>
                    <a:srgbClr val="000000"/>
                  </a:solidFill>
                  <a:effectLst/>
                  <a:latin typeface="Calibri" panose="020F0502020204030204" pitchFamily="34" charset="0"/>
                  <a:ea typeface="Calibri" panose="020F0502020204030204" pitchFamily="34" charset="0"/>
                </a:rPr>
                <a:t>%</a:t>
              </a:r>
              <a:endParaRPr lang="es-PE" sz="1200">
                <a:solidFill>
                  <a:srgbClr val="000000"/>
                </a:solidFill>
                <a:effectLst/>
                <a:latin typeface="Arial" panose="020B0604020202020204" pitchFamily="34" charset="0"/>
                <a:ea typeface="Arial" panose="020B0604020202020204" pitchFamily="34" charset="0"/>
              </a:endParaRPr>
            </a:p>
          </p:txBody>
        </p:sp>
        <p:sp>
          <p:nvSpPr>
            <p:cNvPr id="42" name="Rectangle 5745"/>
            <p:cNvSpPr/>
            <p:nvPr/>
          </p:nvSpPr>
          <p:spPr>
            <a:xfrm rot="-5399999">
              <a:off x="323640" y="1190388"/>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b="1">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3" name="Rectangle 5746"/>
            <p:cNvSpPr/>
            <p:nvPr/>
          </p:nvSpPr>
          <p:spPr>
            <a:xfrm>
              <a:off x="2447925" y="3007614"/>
              <a:ext cx="1218584"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b="1">
                  <a:solidFill>
                    <a:srgbClr val="000000"/>
                  </a:solidFill>
                  <a:effectLst/>
                  <a:latin typeface="Calibri" panose="020F0502020204030204" pitchFamily="34" charset="0"/>
                  <a:ea typeface="Calibri" panose="020F0502020204030204" pitchFamily="34" charset="0"/>
                </a:rPr>
                <a:t>Motivación Laboral</a:t>
              </a:r>
              <a:endParaRPr lang="es-PE" sz="1200">
                <a:solidFill>
                  <a:srgbClr val="000000"/>
                </a:solidFill>
                <a:effectLst/>
                <a:latin typeface="Arial" panose="020B0604020202020204" pitchFamily="34" charset="0"/>
                <a:ea typeface="Arial" panose="020B0604020202020204" pitchFamily="34" charset="0"/>
              </a:endParaRPr>
            </a:p>
          </p:txBody>
        </p:sp>
        <p:sp>
          <p:nvSpPr>
            <p:cNvPr id="44" name="Rectangle 5747"/>
            <p:cNvSpPr/>
            <p:nvPr/>
          </p:nvSpPr>
          <p:spPr>
            <a:xfrm>
              <a:off x="3364103" y="3007614"/>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b="1">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5" name="Shape 5748"/>
            <p:cNvSpPr/>
            <p:nvPr/>
          </p:nvSpPr>
          <p:spPr>
            <a:xfrm>
              <a:off x="0" y="0"/>
              <a:ext cx="5629275" cy="3200400"/>
            </a:xfrm>
            <a:custGeom>
              <a:avLst/>
              <a:gdLst/>
              <a:ahLst/>
              <a:cxnLst/>
              <a:rect l="0" t="0" r="0" b="0"/>
              <a:pathLst>
                <a:path w="5629275" h="3200400">
                  <a:moveTo>
                    <a:pt x="0" y="3200400"/>
                  </a:moveTo>
                  <a:lnTo>
                    <a:pt x="5629275" y="3200400"/>
                  </a:lnTo>
                  <a:lnTo>
                    <a:pt x="5629275" y="0"/>
                  </a:lnTo>
                  <a:lnTo>
                    <a:pt x="0" y="0"/>
                  </a:lnTo>
                  <a:close/>
                </a:path>
              </a:pathLst>
            </a:custGeom>
            <a:ln w="12700" cap="flat">
              <a:miter lim="127000"/>
            </a:ln>
          </p:spPr>
          <p:style>
            <a:lnRef idx="1">
              <a:srgbClr val="000000"/>
            </a:lnRef>
            <a:fillRef idx="0">
              <a:srgbClr val="000000">
                <a:alpha val="0"/>
              </a:srgbClr>
            </a:fillRef>
            <a:effectRef idx="0">
              <a:scrgbClr r="0" g="0" b="0"/>
            </a:effectRef>
            <a:fontRef idx="none"/>
          </p:style>
          <p:txBody>
            <a:bodyPr/>
            <a:lstStyle/>
            <a:p>
              <a:endParaRPr lang="es-PE"/>
            </a:p>
          </p:txBody>
        </p:sp>
      </p:grpSp>
    </p:spTree>
    <p:extLst>
      <p:ext uri="{BB962C8B-B14F-4D97-AF65-F5344CB8AC3E}">
        <p14:creationId xmlns:p14="http://schemas.microsoft.com/office/powerpoint/2010/main" val="3113651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3"/>
          </p:nvPr>
        </p:nvSpPr>
        <p:spPr>
          <a:xfrm>
            <a:off x="698679" y="436281"/>
            <a:ext cx="10394707" cy="883082"/>
          </a:xfrm>
        </p:spPr>
        <p:txBody>
          <a:bodyPr>
            <a:noAutofit/>
          </a:bodyPr>
          <a:lstStyle/>
          <a:p>
            <a:pPr marL="0" indent="0" algn="just">
              <a:buNone/>
            </a:pPr>
            <a:r>
              <a:rPr lang="es-PE" sz="1400" b="1" i="1" dirty="0">
                <a:latin typeface="Franklin Gothic Book" panose="020B0503020102020204"/>
              </a:rPr>
              <a:t>Tabla 2:   </a:t>
            </a:r>
          </a:p>
          <a:p>
            <a:pPr algn="just"/>
            <a:r>
              <a:rPr lang="es-ES" sz="1100" b="1" i="1" dirty="0" smtClean="0">
                <a:latin typeface="Franklin Gothic Book" panose="020B0503020102020204" pitchFamily="34" charset="0"/>
              </a:rPr>
              <a:t> </a:t>
            </a:r>
            <a:r>
              <a:rPr lang="es-PE" sz="1600" b="1" dirty="0">
                <a:latin typeface="Arial" panose="020B0604020202020204" pitchFamily="34" charset="0"/>
                <a:cs typeface="Arial" panose="020B0604020202020204" pitchFamily="34" charset="0"/>
              </a:rPr>
              <a:t>Distribución de los estilos de liderazgo que presentan los colaboradores de los Establecimientos de Salud de la Provincia de Bongará. </a:t>
            </a:r>
          </a:p>
          <a:p>
            <a:pPr algn="just"/>
            <a:endParaRPr lang="es-PE" sz="1100" i="1" dirty="0">
              <a:latin typeface="Franklin Gothic Book" panose="020B0503020102020204" pitchFamily="34" charset="0"/>
            </a:endParaRPr>
          </a:p>
          <a:p>
            <a:pPr marL="0" indent="0" algn="just">
              <a:buNone/>
            </a:pPr>
            <a:endParaRPr lang="es-PE" sz="1600" i="1" dirty="0"/>
          </a:p>
        </p:txBody>
      </p:sp>
      <p:sp>
        <p:nvSpPr>
          <p:cNvPr id="6" name="Rectángulo redondeado 5"/>
          <p:cNvSpPr/>
          <p:nvPr/>
        </p:nvSpPr>
        <p:spPr>
          <a:xfrm>
            <a:off x="698679" y="4662152"/>
            <a:ext cx="9981126" cy="1609859"/>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es-PE" sz="1600" b="1" dirty="0">
                <a:latin typeface="Franklin Gothic Book" panose="020B0503020102020204"/>
              </a:rPr>
              <a:t>ANÁLISIS E INTERPRETACIÓN.</a:t>
            </a:r>
          </a:p>
          <a:p>
            <a:pPr algn="just"/>
            <a:r>
              <a:rPr lang="es-PE" sz="1400" dirty="0">
                <a:latin typeface="Arial" panose="020B0604020202020204" pitchFamily="34" charset="0"/>
                <a:cs typeface="Arial" panose="020B0604020202020204" pitchFamily="34" charset="0"/>
              </a:rPr>
              <a:t>De la tabla 2 y figura 2, con respecto a la distribución de los estilos de liderazgo de los colaboradores de los establecimientos de salud de la provincia de </a:t>
            </a:r>
            <a:r>
              <a:rPr lang="es-PE" sz="1400" dirty="0" err="1">
                <a:latin typeface="Arial" panose="020B0604020202020204" pitchFamily="34" charset="0"/>
                <a:cs typeface="Arial" panose="020B0604020202020204" pitchFamily="34" charset="0"/>
              </a:rPr>
              <a:t>Bóngara</a:t>
            </a:r>
            <a:r>
              <a:rPr lang="es-PE" sz="1400" dirty="0">
                <a:latin typeface="Arial" panose="020B0604020202020204" pitchFamily="34" charset="0"/>
                <a:cs typeface="Arial" panose="020B0604020202020204" pitchFamily="34" charset="0"/>
              </a:rPr>
              <a:t>, de los 70 participantes se </a:t>
            </a:r>
            <a:r>
              <a:rPr lang="es-PE" sz="1400" dirty="0">
                <a:solidFill>
                  <a:srgbClr val="FF0000"/>
                </a:solidFill>
                <a:latin typeface="Arial" panose="020B0604020202020204" pitchFamily="34" charset="0"/>
                <a:cs typeface="Arial" panose="020B0604020202020204" pitchFamily="34" charset="0"/>
              </a:rPr>
              <a:t>obtuvo 24 sujetos con un porcentaje de (34.3%) que se inclinan al liderazgo visionario</a:t>
            </a:r>
            <a:r>
              <a:rPr lang="es-PE" sz="1400" dirty="0">
                <a:latin typeface="Arial" panose="020B0604020202020204" pitchFamily="34" charset="0"/>
                <a:cs typeface="Arial" panose="020B0604020202020204" pitchFamily="34" charset="0"/>
              </a:rPr>
              <a:t>, que fue que más sobre salió en los colaboradores </a:t>
            </a:r>
            <a:r>
              <a:rPr lang="es-PE" sz="1400" dirty="0">
                <a:solidFill>
                  <a:srgbClr val="FF0000"/>
                </a:solidFill>
                <a:latin typeface="Arial" panose="020B0604020202020204" pitchFamily="34" charset="0"/>
                <a:cs typeface="Arial" panose="020B0604020202020204" pitchFamily="34" charset="0"/>
              </a:rPr>
              <a:t>(nivel de confianza y visión compartida) </a:t>
            </a:r>
            <a:r>
              <a:rPr lang="es-PE" sz="1400" dirty="0">
                <a:latin typeface="Arial" panose="020B0604020202020204" pitchFamily="34" charset="0"/>
                <a:cs typeface="Arial" panose="020B0604020202020204" pitchFamily="34" charset="0"/>
              </a:rPr>
              <a:t>y en segundo lugar se obtuvo </a:t>
            </a:r>
            <a:r>
              <a:rPr lang="es-PE" sz="1400" dirty="0">
                <a:solidFill>
                  <a:srgbClr val="FF0000"/>
                </a:solidFill>
                <a:latin typeface="Arial" panose="020B0604020202020204" pitchFamily="34" charset="0"/>
                <a:cs typeface="Arial" panose="020B0604020202020204" pitchFamily="34" charset="0"/>
              </a:rPr>
              <a:t>16 participantes con un porcentaje de (22.9%) que se inclinaron al estilo de liderazgo transaccional </a:t>
            </a:r>
            <a:r>
              <a:rPr lang="es-PE" sz="1400" dirty="0">
                <a:latin typeface="Arial" panose="020B0604020202020204" pitchFamily="34" charset="0"/>
                <a:cs typeface="Arial" panose="020B0604020202020204" pitchFamily="34" charset="0"/>
              </a:rPr>
              <a:t>(</a:t>
            </a:r>
            <a:r>
              <a:rPr lang="es-PE" sz="1400" dirty="0">
                <a:solidFill>
                  <a:srgbClr val="FF0000"/>
                </a:solidFill>
                <a:latin typeface="Arial" panose="020B0604020202020204" pitchFamily="34" charset="0"/>
                <a:cs typeface="Arial" panose="020B0604020202020204" pitchFamily="34" charset="0"/>
              </a:rPr>
              <a:t>capacidades de negociación intereses de recompensa y nivel de compromiso) </a:t>
            </a:r>
            <a:r>
              <a:rPr lang="es-PE" sz="1400" dirty="0">
                <a:latin typeface="Arial" panose="020B0604020202020204" pitchFamily="34" charset="0"/>
                <a:cs typeface="Arial" panose="020B0604020202020204" pitchFamily="34" charset="0"/>
              </a:rPr>
              <a:t>y con 2 participante con porcentaje de (2.9%) se inclina aun estilo de liderazgo transformacional (cumplimiento de objetivos y grado de participación). </a:t>
            </a:r>
          </a:p>
          <a:p>
            <a:pPr algn="just"/>
            <a:endParaRPr lang="es-PE" sz="1600" dirty="0">
              <a:latin typeface="Franklin Gothic Book" panose="020B0503020102020204"/>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824" y="1319363"/>
            <a:ext cx="5236073" cy="2886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9" name="Group 84068"/>
          <p:cNvGrpSpPr/>
          <p:nvPr/>
        </p:nvGrpSpPr>
        <p:grpSpPr>
          <a:xfrm>
            <a:off x="5381897" y="1031056"/>
            <a:ext cx="6264343" cy="3462840"/>
            <a:chOff x="0" y="0"/>
            <a:chExt cx="5687192" cy="3463117"/>
          </a:xfrm>
        </p:grpSpPr>
        <p:sp>
          <p:nvSpPr>
            <p:cNvPr id="10" name="Rectangle 5894"/>
            <p:cNvSpPr/>
            <p:nvPr/>
          </p:nvSpPr>
          <p:spPr>
            <a:xfrm>
              <a:off x="5640451" y="3275536"/>
              <a:ext cx="46741" cy="187581"/>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000">
                  <a:solidFill>
                    <a:srgbClr val="000000"/>
                  </a:solidFill>
                  <a:effectLst/>
                  <a:latin typeface="Arial" panose="020B0604020202020204" pitchFamily="34" charset="0"/>
                  <a:ea typeface="Arial" panose="020B060402020202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pic>
          <p:nvPicPr>
            <p:cNvPr id="12" name="Picture 5937"/>
            <p:cNvPicPr/>
            <p:nvPr/>
          </p:nvPicPr>
          <p:blipFill>
            <a:blip r:embed="rId3"/>
            <a:stretch>
              <a:fillRect/>
            </a:stretch>
          </p:blipFill>
          <p:spPr>
            <a:xfrm>
              <a:off x="1806321" y="138684"/>
              <a:ext cx="3621024" cy="2947416"/>
            </a:xfrm>
            <a:prstGeom prst="rect">
              <a:avLst/>
            </a:prstGeom>
          </p:spPr>
        </p:pic>
        <p:sp>
          <p:nvSpPr>
            <p:cNvPr id="13" name="Rectangle 5938"/>
            <p:cNvSpPr/>
            <p:nvPr/>
          </p:nvSpPr>
          <p:spPr>
            <a:xfrm>
              <a:off x="1803527" y="3137535"/>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00</a:t>
              </a:r>
              <a:endParaRPr lang="es-PE" sz="1200">
                <a:solidFill>
                  <a:srgbClr val="000000"/>
                </a:solidFill>
                <a:effectLst/>
                <a:latin typeface="Arial" panose="020B0604020202020204" pitchFamily="34" charset="0"/>
                <a:ea typeface="Arial" panose="020B0604020202020204" pitchFamily="34" charset="0"/>
              </a:endParaRPr>
            </a:p>
          </p:txBody>
        </p:sp>
        <p:sp>
          <p:nvSpPr>
            <p:cNvPr id="14" name="Rectangle 5939"/>
            <p:cNvSpPr/>
            <p:nvPr/>
          </p:nvSpPr>
          <p:spPr>
            <a:xfrm>
              <a:off x="2305558" y="3137535"/>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05</a:t>
              </a:r>
              <a:endParaRPr lang="es-PE" sz="1200">
                <a:solidFill>
                  <a:srgbClr val="000000"/>
                </a:solidFill>
                <a:effectLst/>
                <a:latin typeface="Arial" panose="020B0604020202020204" pitchFamily="34" charset="0"/>
                <a:ea typeface="Arial" panose="020B0604020202020204" pitchFamily="34" charset="0"/>
              </a:endParaRPr>
            </a:p>
          </p:txBody>
        </p:sp>
        <p:sp>
          <p:nvSpPr>
            <p:cNvPr id="15" name="Rectangle 5940"/>
            <p:cNvSpPr/>
            <p:nvPr/>
          </p:nvSpPr>
          <p:spPr>
            <a:xfrm>
              <a:off x="2807589" y="3137535"/>
              <a:ext cx="15409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10</a:t>
              </a:r>
              <a:endParaRPr lang="es-PE" sz="1200">
                <a:solidFill>
                  <a:srgbClr val="000000"/>
                </a:solidFill>
                <a:effectLst/>
                <a:latin typeface="Arial" panose="020B0604020202020204" pitchFamily="34" charset="0"/>
                <a:ea typeface="Arial" panose="020B0604020202020204" pitchFamily="34" charset="0"/>
              </a:endParaRPr>
            </a:p>
          </p:txBody>
        </p:sp>
        <p:sp>
          <p:nvSpPr>
            <p:cNvPr id="16" name="Rectangle 5941"/>
            <p:cNvSpPr/>
            <p:nvPr/>
          </p:nvSpPr>
          <p:spPr>
            <a:xfrm>
              <a:off x="3309620" y="3137535"/>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15</a:t>
              </a:r>
              <a:endParaRPr lang="es-PE" sz="1200">
                <a:solidFill>
                  <a:srgbClr val="000000"/>
                </a:solidFill>
                <a:effectLst/>
                <a:latin typeface="Arial" panose="020B0604020202020204" pitchFamily="34" charset="0"/>
                <a:ea typeface="Arial" panose="020B0604020202020204" pitchFamily="34" charset="0"/>
              </a:endParaRPr>
            </a:p>
          </p:txBody>
        </p:sp>
        <p:sp>
          <p:nvSpPr>
            <p:cNvPr id="17" name="Rectangle 5942"/>
            <p:cNvSpPr/>
            <p:nvPr/>
          </p:nvSpPr>
          <p:spPr>
            <a:xfrm>
              <a:off x="3811651" y="3137535"/>
              <a:ext cx="15409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20</a:t>
              </a:r>
              <a:endParaRPr lang="es-PE" sz="1200">
                <a:solidFill>
                  <a:srgbClr val="000000"/>
                </a:solidFill>
                <a:effectLst/>
                <a:latin typeface="Arial" panose="020B0604020202020204" pitchFamily="34" charset="0"/>
                <a:ea typeface="Arial" panose="020B0604020202020204" pitchFamily="34" charset="0"/>
              </a:endParaRPr>
            </a:p>
          </p:txBody>
        </p:sp>
        <p:sp>
          <p:nvSpPr>
            <p:cNvPr id="18" name="Rectangle 5943"/>
            <p:cNvSpPr/>
            <p:nvPr/>
          </p:nvSpPr>
          <p:spPr>
            <a:xfrm>
              <a:off x="4313556" y="3137535"/>
              <a:ext cx="15409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25</a:t>
              </a:r>
              <a:endParaRPr lang="es-PE" sz="1200">
                <a:solidFill>
                  <a:srgbClr val="000000"/>
                </a:solidFill>
                <a:effectLst/>
                <a:latin typeface="Arial" panose="020B0604020202020204" pitchFamily="34" charset="0"/>
                <a:ea typeface="Arial" panose="020B0604020202020204" pitchFamily="34" charset="0"/>
              </a:endParaRPr>
            </a:p>
          </p:txBody>
        </p:sp>
        <p:sp>
          <p:nvSpPr>
            <p:cNvPr id="19" name="Rectangle 5944"/>
            <p:cNvSpPr/>
            <p:nvPr/>
          </p:nvSpPr>
          <p:spPr>
            <a:xfrm>
              <a:off x="4815586" y="3137535"/>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30</a:t>
              </a:r>
              <a:endParaRPr lang="es-PE" sz="1200">
                <a:solidFill>
                  <a:srgbClr val="000000"/>
                </a:solidFill>
                <a:effectLst/>
                <a:latin typeface="Arial" panose="020B0604020202020204" pitchFamily="34" charset="0"/>
                <a:ea typeface="Arial" panose="020B0604020202020204" pitchFamily="34" charset="0"/>
              </a:endParaRPr>
            </a:p>
          </p:txBody>
        </p:sp>
        <p:sp>
          <p:nvSpPr>
            <p:cNvPr id="20" name="Rectangle 5945"/>
            <p:cNvSpPr/>
            <p:nvPr/>
          </p:nvSpPr>
          <p:spPr>
            <a:xfrm>
              <a:off x="5317618" y="3137535"/>
              <a:ext cx="15409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35</a:t>
              </a:r>
              <a:endParaRPr lang="es-PE" sz="1200">
                <a:solidFill>
                  <a:srgbClr val="000000"/>
                </a:solidFill>
                <a:effectLst/>
                <a:latin typeface="Arial" panose="020B0604020202020204" pitchFamily="34" charset="0"/>
                <a:ea typeface="Arial" panose="020B0604020202020204" pitchFamily="34" charset="0"/>
              </a:endParaRPr>
            </a:p>
          </p:txBody>
        </p:sp>
        <p:sp>
          <p:nvSpPr>
            <p:cNvPr id="21" name="Rectangle 5946"/>
            <p:cNvSpPr/>
            <p:nvPr/>
          </p:nvSpPr>
          <p:spPr>
            <a:xfrm>
              <a:off x="1171067" y="2756535"/>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22" name="Rectangle 5947"/>
            <p:cNvSpPr/>
            <p:nvPr/>
          </p:nvSpPr>
          <p:spPr>
            <a:xfrm>
              <a:off x="1196975" y="2756535"/>
              <a:ext cx="740485"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VISIONARIO</a:t>
              </a:r>
              <a:endParaRPr lang="es-PE" sz="1200">
                <a:solidFill>
                  <a:srgbClr val="000000"/>
                </a:solidFill>
                <a:effectLst/>
                <a:latin typeface="Arial" panose="020B0604020202020204" pitchFamily="34" charset="0"/>
                <a:ea typeface="Arial" panose="020B0604020202020204" pitchFamily="34" charset="0"/>
              </a:endParaRPr>
            </a:p>
          </p:txBody>
        </p:sp>
        <p:sp>
          <p:nvSpPr>
            <p:cNvPr id="23" name="Rectangle 5948"/>
            <p:cNvSpPr/>
            <p:nvPr/>
          </p:nvSpPr>
          <p:spPr>
            <a:xfrm>
              <a:off x="1755140" y="2756535"/>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24" name="Rectangle 5949"/>
            <p:cNvSpPr/>
            <p:nvPr/>
          </p:nvSpPr>
          <p:spPr>
            <a:xfrm>
              <a:off x="963549" y="2279777"/>
              <a:ext cx="1048323"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TRANSACCIONAL</a:t>
              </a:r>
              <a:endParaRPr lang="es-PE" sz="1200">
                <a:solidFill>
                  <a:srgbClr val="000000"/>
                </a:solidFill>
                <a:effectLst/>
                <a:latin typeface="Arial" panose="020B0604020202020204" pitchFamily="34" charset="0"/>
                <a:ea typeface="Arial" panose="020B0604020202020204" pitchFamily="34" charset="0"/>
              </a:endParaRPr>
            </a:p>
          </p:txBody>
        </p:sp>
        <p:sp>
          <p:nvSpPr>
            <p:cNvPr id="25" name="Rectangle 5950"/>
            <p:cNvSpPr/>
            <p:nvPr/>
          </p:nvSpPr>
          <p:spPr>
            <a:xfrm>
              <a:off x="1753235" y="2279777"/>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26" name="Rectangle 5951"/>
            <p:cNvSpPr/>
            <p:nvPr/>
          </p:nvSpPr>
          <p:spPr>
            <a:xfrm>
              <a:off x="1098296" y="1803400"/>
              <a:ext cx="870461"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CARISMÁTICO</a:t>
              </a:r>
              <a:endParaRPr lang="es-PE" sz="1200">
                <a:solidFill>
                  <a:srgbClr val="000000"/>
                </a:solidFill>
                <a:effectLst/>
                <a:latin typeface="Arial" panose="020B0604020202020204" pitchFamily="34" charset="0"/>
                <a:ea typeface="Arial" panose="020B0604020202020204" pitchFamily="34" charset="0"/>
              </a:endParaRPr>
            </a:p>
          </p:txBody>
        </p:sp>
        <p:sp>
          <p:nvSpPr>
            <p:cNvPr id="27" name="Rectangle 5952"/>
            <p:cNvSpPr/>
            <p:nvPr/>
          </p:nvSpPr>
          <p:spPr>
            <a:xfrm>
              <a:off x="1753870" y="1803400"/>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28" name="Rectangle 5953"/>
            <p:cNvSpPr/>
            <p:nvPr/>
          </p:nvSpPr>
          <p:spPr>
            <a:xfrm>
              <a:off x="737362" y="1326769"/>
              <a:ext cx="1350081"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TRANSFORMACIONAL</a:t>
              </a:r>
              <a:endParaRPr lang="es-PE" sz="1200">
                <a:solidFill>
                  <a:srgbClr val="000000"/>
                </a:solidFill>
                <a:effectLst/>
                <a:latin typeface="Arial" panose="020B0604020202020204" pitchFamily="34" charset="0"/>
                <a:ea typeface="Arial" panose="020B0604020202020204" pitchFamily="34" charset="0"/>
              </a:endParaRPr>
            </a:p>
          </p:txBody>
        </p:sp>
        <p:sp>
          <p:nvSpPr>
            <p:cNvPr id="29" name="Rectangle 5954"/>
            <p:cNvSpPr/>
            <p:nvPr/>
          </p:nvSpPr>
          <p:spPr>
            <a:xfrm>
              <a:off x="1753870" y="1326769"/>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0" name="Rectangle 5955"/>
            <p:cNvSpPr/>
            <p:nvPr/>
          </p:nvSpPr>
          <p:spPr>
            <a:xfrm>
              <a:off x="497205" y="850265"/>
              <a:ext cx="1670385"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VISIONARIO/CARISMÁTICO</a:t>
              </a:r>
              <a:endParaRPr lang="es-PE" sz="1200">
                <a:solidFill>
                  <a:srgbClr val="000000"/>
                </a:solidFill>
                <a:effectLst/>
                <a:latin typeface="Arial" panose="020B0604020202020204" pitchFamily="34" charset="0"/>
                <a:ea typeface="Arial" panose="020B0604020202020204" pitchFamily="34" charset="0"/>
              </a:endParaRPr>
            </a:p>
          </p:txBody>
        </p:sp>
        <p:sp>
          <p:nvSpPr>
            <p:cNvPr id="31" name="Rectangle 5956"/>
            <p:cNvSpPr/>
            <p:nvPr/>
          </p:nvSpPr>
          <p:spPr>
            <a:xfrm>
              <a:off x="1754759" y="850265"/>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2" name="Rectangle 5957"/>
            <p:cNvSpPr/>
            <p:nvPr/>
          </p:nvSpPr>
          <p:spPr>
            <a:xfrm>
              <a:off x="134798" y="373634"/>
              <a:ext cx="215015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VISIONARIO/TRANSFORMACIONAL</a:t>
              </a:r>
              <a:endParaRPr lang="es-PE" sz="1200">
                <a:solidFill>
                  <a:srgbClr val="000000"/>
                </a:solidFill>
                <a:effectLst/>
                <a:latin typeface="Arial" panose="020B0604020202020204" pitchFamily="34" charset="0"/>
                <a:ea typeface="Arial" panose="020B0604020202020204" pitchFamily="34" charset="0"/>
              </a:endParaRPr>
            </a:p>
          </p:txBody>
        </p:sp>
        <p:sp>
          <p:nvSpPr>
            <p:cNvPr id="33" name="Rectangle 5958"/>
            <p:cNvSpPr/>
            <p:nvPr/>
          </p:nvSpPr>
          <p:spPr>
            <a:xfrm>
              <a:off x="1753616" y="373634"/>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4" name="Rectangle 5959"/>
            <p:cNvSpPr/>
            <p:nvPr/>
          </p:nvSpPr>
          <p:spPr>
            <a:xfrm>
              <a:off x="5312791" y="2709545"/>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34.3</a:t>
              </a:r>
              <a:endParaRPr lang="es-PE" sz="1200">
                <a:solidFill>
                  <a:srgbClr val="000000"/>
                </a:solidFill>
                <a:effectLst/>
                <a:latin typeface="Arial" panose="020B0604020202020204" pitchFamily="34" charset="0"/>
                <a:ea typeface="Arial" panose="020B0604020202020204" pitchFamily="34" charset="0"/>
              </a:endParaRPr>
            </a:p>
          </p:txBody>
        </p:sp>
        <p:sp>
          <p:nvSpPr>
            <p:cNvPr id="35" name="Rectangle 5960"/>
            <p:cNvSpPr/>
            <p:nvPr/>
          </p:nvSpPr>
          <p:spPr>
            <a:xfrm>
              <a:off x="5515484" y="2709545"/>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6" name="Rectangle 5961"/>
            <p:cNvSpPr/>
            <p:nvPr/>
          </p:nvSpPr>
          <p:spPr>
            <a:xfrm>
              <a:off x="4210558" y="2251837"/>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22.9</a:t>
              </a:r>
              <a:endParaRPr lang="es-PE" sz="1200">
                <a:solidFill>
                  <a:srgbClr val="000000"/>
                </a:solidFill>
                <a:effectLst/>
                <a:latin typeface="Arial" panose="020B0604020202020204" pitchFamily="34" charset="0"/>
                <a:ea typeface="Arial" panose="020B0604020202020204" pitchFamily="34" charset="0"/>
              </a:endParaRPr>
            </a:p>
          </p:txBody>
        </p:sp>
        <p:sp>
          <p:nvSpPr>
            <p:cNvPr id="37" name="Rectangle 5962"/>
            <p:cNvSpPr/>
            <p:nvPr/>
          </p:nvSpPr>
          <p:spPr>
            <a:xfrm>
              <a:off x="4413250" y="2251837"/>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8" name="Rectangle 5963"/>
            <p:cNvSpPr/>
            <p:nvPr/>
          </p:nvSpPr>
          <p:spPr>
            <a:xfrm>
              <a:off x="3659505" y="1794002"/>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17.1</a:t>
              </a:r>
              <a:endParaRPr lang="es-PE" sz="1200">
                <a:solidFill>
                  <a:srgbClr val="000000"/>
                </a:solidFill>
                <a:effectLst/>
                <a:latin typeface="Arial" panose="020B0604020202020204" pitchFamily="34" charset="0"/>
                <a:ea typeface="Arial" panose="020B0604020202020204" pitchFamily="34" charset="0"/>
              </a:endParaRPr>
            </a:p>
          </p:txBody>
        </p:sp>
        <p:sp>
          <p:nvSpPr>
            <p:cNvPr id="39" name="Rectangle 5964"/>
            <p:cNvSpPr/>
            <p:nvPr/>
          </p:nvSpPr>
          <p:spPr>
            <a:xfrm>
              <a:off x="3862197" y="1794002"/>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0" name="Rectangle 5965"/>
            <p:cNvSpPr/>
            <p:nvPr/>
          </p:nvSpPr>
          <p:spPr>
            <a:xfrm>
              <a:off x="2281809" y="1336167"/>
              <a:ext cx="1924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2.9</a:t>
              </a:r>
              <a:endParaRPr lang="es-PE" sz="1200">
                <a:solidFill>
                  <a:srgbClr val="000000"/>
                </a:solidFill>
                <a:effectLst/>
                <a:latin typeface="Arial" panose="020B0604020202020204" pitchFamily="34" charset="0"/>
                <a:ea typeface="Arial" panose="020B0604020202020204" pitchFamily="34" charset="0"/>
              </a:endParaRPr>
            </a:p>
          </p:txBody>
        </p:sp>
        <p:sp>
          <p:nvSpPr>
            <p:cNvPr id="41" name="Rectangle 5966"/>
            <p:cNvSpPr/>
            <p:nvPr/>
          </p:nvSpPr>
          <p:spPr>
            <a:xfrm>
              <a:off x="2426843" y="1336167"/>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2" name="Rectangle 5967"/>
            <p:cNvSpPr/>
            <p:nvPr/>
          </p:nvSpPr>
          <p:spPr>
            <a:xfrm>
              <a:off x="4072763" y="878713"/>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21.4</a:t>
              </a:r>
              <a:endParaRPr lang="es-PE" sz="1200">
                <a:solidFill>
                  <a:srgbClr val="000000"/>
                </a:solidFill>
                <a:effectLst/>
                <a:latin typeface="Arial" panose="020B0604020202020204" pitchFamily="34" charset="0"/>
                <a:ea typeface="Arial" panose="020B0604020202020204" pitchFamily="34" charset="0"/>
              </a:endParaRPr>
            </a:p>
          </p:txBody>
        </p:sp>
        <p:sp>
          <p:nvSpPr>
            <p:cNvPr id="43" name="Rectangle 5968"/>
            <p:cNvSpPr/>
            <p:nvPr/>
          </p:nvSpPr>
          <p:spPr>
            <a:xfrm>
              <a:off x="4275456" y="878713"/>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4" name="Rectangle 5969"/>
            <p:cNvSpPr/>
            <p:nvPr/>
          </p:nvSpPr>
          <p:spPr>
            <a:xfrm>
              <a:off x="2144014" y="420878"/>
              <a:ext cx="1924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1.4</a:t>
              </a:r>
              <a:endParaRPr lang="es-PE" sz="1200">
                <a:solidFill>
                  <a:srgbClr val="000000"/>
                </a:solidFill>
                <a:effectLst/>
                <a:latin typeface="Arial" panose="020B0604020202020204" pitchFamily="34" charset="0"/>
                <a:ea typeface="Arial" panose="020B0604020202020204" pitchFamily="34" charset="0"/>
              </a:endParaRPr>
            </a:p>
          </p:txBody>
        </p:sp>
        <p:sp>
          <p:nvSpPr>
            <p:cNvPr id="45" name="Rectangle 5970"/>
            <p:cNvSpPr/>
            <p:nvPr/>
          </p:nvSpPr>
          <p:spPr>
            <a:xfrm>
              <a:off x="2289175" y="420878"/>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6" name="Shape 5971"/>
            <p:cNvSpPr/>
            <p:nvPr/>
          </p:nvSpPr>
          <p:spPr>
            <a:xfrm>
              <a:off x="0" y="0"/>
              <a:ext cx="5624831" cy="3379470"/>
            </a:xfrm>
            <a:custGeom>
              <a:avLst/>
              <a:gdLst/>
              <a:ahLst/>
              <a:cxnLst/>
              <a:rect l="0" t="0" r="0" b="0"/>
              <a:pathLst>
                <a:path w="5624831" h="3379470">
                  <a:moveTo>
                    <a:pt x="0" y="3379470"/>
                  </a:moveTo>
                  <a:lnTo>
                    <a:pt x="5624831" y="3379470"/>
                  </a:lnTo>
                  <a:lnTo>
                    <a:pt x="5624831" y="0"/>
                  </a:lnTo>
                  <a:lnTo>
                    <a:pt x="0" y="0"/>
                  </a:lnTo>
                  <a:close/>
                </a:path>
              </a:pathLst>
            </a:custGeom>
            <a:ln w="12700" cap="flat">
              <a:miter lim="127000"/>
            </a:ln>
          </p:spPr>
          <p:style>
            <a:lnRef idx="1">
              <a:srgbClr val="000000"/>
            </a:lnRef>
            <a:fillRef idx="0">
              <a:srgbClr val="000000">
                <a:alpha val="0"/>
              </a:srgbClr>
            </a:fillRef>
            <a:effectRef idx="0">
              <a:scrgbClr r="0" g="0" b="0"/>
            </a:effectRef>
            <a:fontRef idx="none"/>
          </p:style>
          <p:txBody>
            <a:bodyPr/>
            <a:lstStyle/>
            <a:p>
              <a:endParaRPr lang="es-PE"/>
            </a:p>
          </p:txBody>
        </p:sp>
      </p:grpSp>
    </p:spTree>
    <p:extLst>
      <p:ext uri="{BB962C8B-B14F-4D97-AF65-F5344CB8AC3E}">
        <p14:creationId xmlns:p14="http://schemas.microsoft.com/office/powerpoint/2010/main" val="18937326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3"/>
          </p:nvPr>
        </p:nvSpPr>
        <p:spPr>
          <a:xfrm>
            <a:off x="739727" y="265044"/>
            <a:ext cx="10394707" cy="1068456"/>
          </a:xfrm>
        </p:spPr>
        <p:txBody>
          <a:bodyPr>
            <a:noAutofit/>
          </a:bodyPr>
          <a:lstStyle/>
          <a:p>
            <a:pPr marL="0" indent="0" algn="just">
              <a:buNone/>
            </a:pPr>
            <a:r>
              <a:rPr lang="es-PE" sz="1600" b="1" dirty="0">
                <a:latin typeface="Franklin Gothic Book"/>
              </a:rPr>
              <a:t>Tabla 3: </a:t>
            </a:r>
          </a:p>
          <a:p>
            <a:pPr algn="just"/>
            <a:r>
              <a:rPr lang="es-PE" sz="1600" b="1" dirty="0" smtClean="0">
                <a:latin typeface="Arial" panose="020B0604020202020204" pitchFamily="34" charset="0"/>
                <a:cs typeface="Arial" panose="020B0604020202020204" pitchFamily="34" charset="0"/>
              </a:rPr>
              <a:t>Relación </a:t>
            </a:r>
            <a:r>
              <a:rPr lang="es-PE" sz="1600" b="1" dirty="0">
                <a:latin typeface="Arial" panose="020B0604020202020204" pitchFamily="34" charset="0"/>
                <a:cs typeface="Arial" panose="020B0604020202020204" pitchFamily="34" charset="0"/>
              </a:rPr>
              <a:t>entre la motivación laboral y los estilos de liderazgo que presentan los colaboradores de los Establecimientos de Salud de la Provincia de Bongará.  </a:t>
            </a:r>
          </a:p>
          <a:p>
            <a:pPr algn="just"/>
            <a:endParaRPr lang="es-PE" sz="600" b="1" dirty="0">
              <a:latin typeface="Franklin Gothic Book"/>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7106" y="1480097"/>
            <a:ext cx="9339947" cy="44063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25549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3"/>
          </p:nvPr>
        </p:nvSpPr>
        <p:spPr>
          <a:xfrm>
            <a:off x="685184" y="186889"/>
            <a:ext cx="10394707" cy="934792"/>
          </a:xfrm>
        </p:spPr>
        <p:txBody>
          <a:bodyPr>
            <a:normAutofit fontScale="32500" lnSpcReduction="20000"/>
          </a:bodyPr>
          <a:lstStyle/>
          <a:p>
            <a:pPr marL="0" indent="0" algn="just">
              <a:buNone/>
            </a:pPr>
            <a:r>
              <a:rPr lang="es-PE" sz="4300" b="1" dirty="0" smtClean="0">
                <a:latin typeface="Franklin Gothic Book"/>
              </a:rPr>
              <a:t>Figura 3</a:t>
            </a:r>
            <a:r>
              <a:rPr lang="es-PE" sz="4300" b="1" dirty="0">
                <a:latin typeface="Franklin Gothic Book"/>
              </a:rPr>
              <a:t>: </a:t>
            </a:r>
          </a:p>
          <a:p>
            <a:pPr algn="just"/>
            <a:r>
              <a:rPr lang="es-PE" sz="4900" i="1" dirty="0">
                <a:latin typeface="Arial" panose="020B0604020202020204" pitchFamily="34" charset="0"/>
                <a:cs typeface="Arial" panose="020B0604020202020204" pitchFamily="34" charset="0"/>
              </a:rPr>
              <a:t>Relación entre la motivación laboral y los estilos de liderazgo que presentan los colaboradores de los </a:t>
            </a:r>
            <a:r>
              <a:rPr lang="es-PE" sz="4900" dirty="0">
                <a:latin typeface="Arial" panose="020B0604020202020204" pitchFamily="34" charset="0"/>
                <a:cs typeface="Arial" panose="020B0604020202020204" pitchFamily="34" charset="0"/>
              </a:rPr>
              <a:t> </a:t>
            </a:r>
            <a:r>
              <a:rPr lang="es-PE" sz="4900" i="1" dirty="0" smtClean="0">
                <a:latin typeface="Arial" panose="020B0604020202020204" pitchFamily="34" charset="0"/>
                <a:cs typeface="Arial" panose="020B0604020202020204" pitchFamily="34" charset="0"/>
              </a:rPr>
              <a:t>Establecimientos de Salud de la Provincia de Bongará </a:t>
            </a:r>
            <a:endParaRPr lang="es-PE" sz="4900" dirty="0" smtClean="0">
              <a:latin typeface="Arial" panose="020B0604020202020204" pitchFamily="34" charset="0"/>
              <a:cs typeface="Arial" panose="020B0604020202020204" pitchFamily="34" charset="0"/>
            </a:endParaRPr>
          </a:p>
          <a:p>
            <a:pPr marL="0" indent="0" algn="just">
              <a:buNone/>
            </a:pPr>
            <a:endParaRPr lang="es-PE" sz="1600" dirty="0">
              <a:latin typeface="Franklin Gothic Book"/>
            </a:endParaRPr>
          </a:p>
        </p:txBody>
      </p:sp>
      <p:sp>
        <p:nvSpPr>
          <p:cNvPr id="6" name="Rectángulo redondeado 5"/>
          <p:cNvSpPr/>
          <p:nvPr/>
        </p:nvSpPr>
        <p:spPr>
          <a:xfrm>
            <a:off x="953037" y="4756805"/>
            <a:ext cx="9981126" cy="1609859"/>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es-PE" sz="1600" b="1" dirty="0">
                <a:latin typeface="Franklin Gothic Book" panose="020B0503020102020204"/>
              </a:rPr>
              <a:t>ANÁLISIS E INTERPRETACIÓN.</a:t>
            </a:r>
          </a:p>
          <a:p>
            <a:pPr algn="just"/>
            <a:r>
              <a:rPr lang="es-PE" sz="1400" dirty="0">
                <a:latin typeface="Arial" panose="020B0604020202020204" pitchFamily="34" charset="0"/>
                <a:cs typeface="Arial" panose="020B0604020202020204" pitchFamily="34" charset="0"/>
              </a:rPr>
              <a:t>De la tabla 3 y figura 3, con respecto a la distribución de los estilos de liderazgo de los colaboradores de los establecimientos de salud de la provincia de Bongará, los colaboradores que tiene </a:t>
            </a:r>
            <a:r>
              <a:rPr lang="es-PE" sz="1400" dirty="0">
                <a:solidFill>
                  <a:srgbClr val="FF0000"/>
                </a:solidFill>
                <a:latin typeface="Arial" panose="020B0604020202020204" pitchFamily="34" charset="0"/>
                <a:cs typeface="Arial" panose="020B0604020202020204" pitchFamily="34" charset="0"/>
              </a:rPr>
              <a:t>motivación por necesidad de poder</a:t>
            </a:r>
            <a:r>
              <a:rPr lang="es-PE" sz="1400" dirty="0">
                <a:latin typeface="Arial" panose="020B0604020202020204" pitchFamily="34" charset="0"/>
                <a:cs typeface="Arial" panose="020B0604020202020204" pitchFamily="34" charset="0"/>
              </a:rPr>
              <a:t>, el </a:t>
            </a:r>
            <a:r>
              <a:rPr lang="es-PE" sz="1400" dirty="0">
                <a:solidFill>
                  <a:srgbClr val="FF0000"/>
                </a:solidFill>
                <a:latin typeface="Arial" panose="020B0604020202020204" pitchFamily="34" charset="0"/>
                <a:cs typeface="Arial" panose="020B0604020202020204" pitchFamily="34" charset="0"/>
              </a:rPr>
              <a:t>estilo de liderazgo que predomina es el estilo transaccional</a:t>
            </a:r>
            <a:r>
              <a:rPr lang="es-PE" sz="1400" dirty="0">
                <a:latin typeface="Arial" panose="020B0604020202020204" pitchFamily="34" charset="0"/>
                <a:cs typeface="Arial" panose="020B0604020202020204" pitchFamily="34" charset="0"/>
              </a:rPr>
              <a:t>, y los colaboradores que tiene </a:t>
            </a:r>
            <a:r>
              <a:rPr lang="es-PE" sz="1400" dirty="0">
                <a:solidFill>
                  <a:srgbClr val="FF0000"/>
                </a:solidFill>
                <a:latin typeface="Arial" panose="020B0604020202020204" pitchFamily="34" charset="0"/>
                <a:cs typeface="Arial" panose="020B0604020202020204" pitchFamily="34" charset="0"/>
              </a:rPr>
              <a:t>motivación por afiliación</a:t>
            </a:r>
            <a:r>
              <a:rPr lang="es-PE" sz="1400" dirty="0">
                <a:latin typeface="Arial" panose="020B0604020202020204" pitchFamily="34" charset="0"/>
                <a:cs typeface="Arial" panose="020B0604020202020204" pitchFamily="34" charset="0"/>
              </a:rPr>
              <a:t>, el estilo que predomina es el estilo de </a:t>
            </a:r>
            <a:r>
              <a:rPr lang="es-PE" sz="1400" dirty="0">
                <a:solidFill>
                  <a:srgbClr val="FF0000"/>
                </a:solidFill>
                <a:latin typeface="Arial" panose="020B0604020202020204" pitchFamily="34" charset="0"/>
                <a:cs typeface="Arial" panose="020B0604020202020204" pitchFamily="34" charset="0"/>
              </a:rPr>
              <a:t>liderazgo carismático</a:t>
            </a:r>
            <a:r>
              <a:rPr lang="es-PE" sz="1400" dirty="0">
                <a:latin typeface="Arial" panose="020B0604020202020204" pitchFamily="34" charset="0"/>
                <a:cs typeface="Arial" panose="020B0604020202020204" pitchFamily="34" charset="0"/>
              </a:rPr>
              <a:t>, en cambio en los que tiene </a:t>
            </a:r>
            <a:r>
              <a:rPr lang="es-PE" sz="1400" dirty="0">
                <a:solidFill>
                  <a:srgbClr val="FF0000"/>
                </a:solidFill>
                <a:latin typeface="Arial" panose="020B0604020202020204" pitchFamily="34" charset="0"/>
                <a:cs typeface="Arial" panose="020B0604020202020204" pitchFamily="34" charset="0"/>
              </a:rPr>
              <a:t>motivación por el logro </a:t>
            </a:r>
            <a:r>
              <a:rPr lang="es-PE" sz="1400" dirty="0">
                <a:latin typeface="Arial" panose="020B0604020202020204" pitchFamily="34" charset="0"/>
                <a:cs typeface="Arial" panose="020B0604020202020204" pitchFamily="34" charset="0"/>
              </a:rPr>
              <a:t>tiene un estilo de </a:t>
            </a:r>
            <a:r>
              <a:rPr lang="es-PE" sz="1400" dirty="0">
                <a:solidFill>
                  <a:srgbClr val="FF0000"/>
                </a:solidFill>
                <a:latin typeface="Arial" panose="020B0604020202020204" pitchFamily="34" charset="0"/>
                <a:cs typeface="Arial" panose="020B0604020202020204" pitchFamily="34" charset="0"/>
              </a:rPr>
              <a:t>liderazgo visionario</a:t>
            </a:r>
            <a:r>
              <a:rPr lang="es-PE" sz="1400" dirty="0">
                <a:latin typeface="Arial" panose="020B0604020202020204" pitchFamily="34" charset="0"/>
                <a:cs typeface="Arial" panose="020B0604020202020204" pitchFamily="34" charset="0"/>
              </a:rPr>
              <a:t>, al igual que los que tiene </a:t>
            </a:r>
            <a:r>
              <a:rPr lang="es-PE" sz="1400" dirty="0">
                <a:solidFill>
                  <a:srgbClr val="FF0000"/>
                </a:solidFill>
                <a:latin typeface="Arial" panose="020B0604020202020204" pitchFamily="34" charset="0"/>
                <a:cs typeface="Arial" panose="020B0604020202020204" pitchFamily="34" charset="0"/>
              </a:rPr>
              <a:t>motivación poder/afiliación</a:t>
            </a:r>
            <a:r>
              <a:rPr lang="es-PE" sz="1400" dirty="0">
                <a:latin typeface="Arial" panose="020B0604020202020204" pitchFamily="34" charset="0"/>
                <a:cs typeface="Arial" panose="020B0604020202020204" pitchFamily="34" charset="0"/>
              </a:rPr>
              <a:t>, tienen un </a:t>
            </a:r>
            <a:r>
              <a:rPr lang="es-PE" sz="1400" dirty="0">
                <a:solidFill>
                  <a:srgbClr val="FF0000"/>
                </a:solidFill>
                <a:latin typeface="Arial" panose="020B0604020202020204" pitchFamily="34" charset="0"/>
                <a:cs typeface="Arial" panose="020B0604020202020204" pitchFamily="34" charset="0"/>
              </a:rPr>
              <a:t>liderazgo visionario</a:t>
            </a:r>
            <a:r>
              <a:rPr lang="es-PE" sz="1400" dirty="0">
                <a:latin typeface="Arial" panose="020B0604020202020204" pitchFamily="34" charset="0"/>
                <a:cs typeface="Arial" panose="020B0604020202020204" pitchFamily="34" charset="0"/>
              </a:rPr>
              <a:t>.  </a:t>
            </a:r>
          </a:p>
          <a:p>
            <a:pPr algn="just"/>
            <a:endParaRPr lang="es-PE" sz="1600" dirty="0">
              <a:latin typeface="Franklin Gothic Book" panose="020B0503020102020204"/>
            </a:endParaRPr>
          </a:p>
        </p:txBody>
      </p:sp>
      <p:grpSp>
        <p:nvGrpSpPr>
          <p:cNvPr id="10" name="Group 84941"/>
          <p:cNvGrpSpPr/>
          <p:nvPr/>
        </p:nvGrpSpPr>
        <p:grpSpPr>
          <a:xfrm>
            <a:off x="746247" y="1216352"/>
            <a:ext cx="10394706" cy="3540453"/>
            <a:chOff x="0" y="0"/>
            <a:chExt cx="8328432" cy="3254583"/>
          </a:xfrm>
        </p:grpSpPr>
        <p:sp>
          <p:nvSpPr>
            <p:cNvPr id="11" name="Rectangle 6377"/>
            <p:cNvSpPr/>
            <p:nvPr/>
          </p:nvSpPr>
          <p:spPr>
            <a:xfrm>
              <a:off x="8269415" y="3067002"/>
              <a:ext cx="46741" cy="187581"/>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000">
                  <a:solidFill>
                    <a:srgbClr val="000000"/>
                  </a:solidFill>
                  <a:effectLst/>
                  <a:latin typeface="Arial" panose="020B0604020202020204" pitchFamily="34" charset="0"/>
                  <a:ea typeface="Arial" panose="020B060402020202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pic>
          <p:nvPicPr>
            <p:cNvPr id="12" name="Picture 6406"/>
            <p:cNvPicPr/>
            <p:nvPr/>
          </p:nvPicPr>
          <p:blipFill>
            <a:blip r:embed="rId2"/>
            <a:stretch>
              <a:fillRect/>
            </a:stretch>
          </p:blipFill>
          <p:spPr>
            <a:xfrm>
              <a:off x="535114" y="138684"/>
              <a:ext cx="7336536" cy="2295144"/>
            </a:xfrm>
            <a:prstGeom prst="rect">
              <a:avLst/>
            </a:prstGeom>
          </p:spPr>
        </p:pic>
        <p:sp>
          <p:nvSpPr>
            <p:cNvPr id="13" name="Rectangle 6407"/>
            <p:cNvSpPr/>
            <p:nvPr/>
          </p:nvSpPr>
          <p:spPr>
            <a:xfrm>
              <a:off x="394906" y="2363089"/>
              <a:ext cx="77074"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0</a:t>
              </a:r>
              <a:endParaRPr lang="es-PE" sz="1200">
                <a:solidFill>
                  <a:srgbClr val="000000"/>
                </a:solidFill>
                <a:effectLst/>
                <a:latin typeface="Arial" panose="020B0604020202020204" pitchFamily="34" charset="0"/>
                <a:ea typeface="Arial" panose="020B0604020202020204" pitchFamily="34" charset="0"/>
              </a:endParaRPr>
            </a:p>
          </p:txBody>
        </p:sp>
        <p:sp>
          <p:nvSpPr>
            <p:cNvPr id="14" name="Rectangle 6408"/>
            <p:cNvSpPr/>
            <p:nvPr/>
          </p:nvSpPr>
          <p:spPr>
            <a:xfrm>
              <a:off x="336994" y="2016506"/>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10</a:t>
              </a:r>
              <a:endParaRPr lang="es-PE" sz="1200">
                <a:solidFill>
                  <a:srgbClr val="000000"/>
                </a:solidFill>
                <a:effectLst/>
                <a:latin typeface="Arial" panose="020B0604020202020204" pitchFamily="34" charset="0"/>
                <a:ea typeface="Arial" panose="020B0604020202020204" pitchFamily="34" charset="0"/>
              </a:endParaRPr>
            </a:p>
          </p:txBody>
        </p:sp>
        <p:sp>
          <p:nvSpPr>
            <p:cNvPr id="15" name="Rectangle 6409"/>
            <p:cNvSpPr/>
            <p:nvPr/>
          </p:nvSpPr>
          <p:spPr>
            <a:xfrm>
              <a:off x="336994" y="1669923"/>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20</a:t>
              </a:r>
              <a:endParaRPr lang="es-PE" sz="1200">
                <a:solidFill>
                  <a:srgbClr val="000000"/>
                </a:solidFill>
                <a:effectLst/>
                <a:latin typeface="Arial" panose="020B0604020202020204" pitchFamily="34" charset="0"/>
                <a:ea typeface="Arial" panose="020B0604020202020204" pitchFamily="34" charset="0"/>
              </a:endParaRPr>
            </a:p>
          </p:txBody>
        </p:sp>
        <p:sp>
          <p:nvSpPr>
            <p:cNvPr id="16" name="Rectangle 6410"/>
            <p:cNvSpPr/>
            <p:nvPr/>
          </p:nvSpPr>
          <p:spPr>
            <a:xfrm>
              <a:off x="336994" y="1323340"/>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30</a:t>
              </a:r>
              <a:endParaRPr lang="es-PE" sz="1200">
                <a:solidFill>
                  <a:srgbClr val="000000"/>
                </a:solidFill>
                <a:effectLst/>
                <a:latin typeface="Arial" panose="020B0604020202020204" pitchFamily="34" charset="0"/>
                <a:ea typeface="Arial" panose="020B0604020202020204" pitchFamily="34" charset="0"/>
              </a:endParaRPr>
            </a:p>
          </p:txBody>
        </p:sp>
        <p:sp>
          <p:nvSpPr>
            <p:cNvPr id="17" name="Rectangle 6411"/>
            <p:cNvSpPr/>
            <p:nvPr/>
          </p:nvSpPr>
          <p:spPr>
            <a:xfrm>
              <a:off x="336994" y="976757"/>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40</a:t>
              </a:r>
              <a:endParaRPr lang="es-PE" sz="1200">
                <a:solidFill>
                  <a:srgbClr val="000000"/>
                </a:solidFill>
                <a:effectLst/>
                <a:latin typeface="Arial" panose="020B0604020202020204" pitchFamily="34" charset="0"/>
                <a:ea typeface="Arial" panose="020B0604020202020204" pitchFamily="34" charset="0"/>
              </a:endParaRPr>
            </a:p>
          </p:txBody>
        </p:sp>
        <p:sp>
          <p:nvSpPr>
            <p:cNvPr id="18" name="Rectangle 6412"/>
            <p:cNvSpPr/>
            <p:nvPr/>
          </p:nvSpPr>
          <p:spPr>
            <a:xfrm>
              <a:off x="336994" y="630301"/>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50</a:t>
              </a:r>
              <a:endParaRPr lang="es-PE" sz="1200">
                <a:solidFill>
                  <a:srgbClr val="000000"/>
                </a:solidFill>
                <a:effectLst/>
                <a:latin typeface="Arial" panose="020B0604020202020204" pitchFamily="34" charset="0"/>
                <a:ea typeface="Arial" panose="020B0604020202020204" pitchFamily="34" charset="0"/>
              </a:endParaRPr>
            </a:p>
          </p:txBody>
        </p:sp>
        <p:sp>
          <p:nvSpPr>
            <p:cNvPr id="19" name="Rectangle 6413"/>
            <p:cNvSpPr/>
            <p:nvPr/>
          </p:nvSpPr>
          <p:spPr>
            <a:xfrm>
              <a:off x="336994" y="283718"/>
              <a:ext cx="154097"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60</a:t>
              </a:r>
              <a:endParaRPr lang="es-PE" sz="1200">
                <a:solidFill>
                  <a:srgbClr val="000000"/>
                </a:solidFill>
                <a:effectLst/>
                <a:latin typeface="Arial" panose="020B0604020202020204" pitchFamily="34" charset="0"/>
                <a:ea typeface="Arial" panose="020B0604020202020204" pitchFamily="34" charset="0"/>
              </a:endParaRPr>
            </a:p>
          </p:txBody>
        </p:sp>
        <p:sp>
          <p:nvSpPr>
            <p:cNvPr id="20" name="Rectangle 6414"/>
            <p:cNvSpPr/>
            <p:nvPr/>
          </p:nvSpPr>
          <p:spPr>
            <a:xfrm>
              <a:off x="769810" y="2506370"/>
              <a:ext cx="1790377" cy="155253"/>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Motivación por necesidad de</a:t>
              </a:r>
              <a:endParaRPr lang="es-PE" sz="1200">
                <a:solidFill>
                  <a:srgbClr val="000000"/>
                </a:solidFill>
                <a:effectLst/>
                <a:latin typeface="Arial" panose="020B0604020202020204" pitchFamily="34" charset="0"/>
                <a:ea typeface="Arial" panose="020B0604020202020204" pitchFamily="34" charset="0"/>
              </a:endParaRPr>
            </a:p>
          </p:txBody>
        </p:sp>
        <p:sp>
          <p:nvSpPr>
            <p:cNvPr id="21" name="Rectangle 6415"/>
            <p:cNvSpPr/>
            <p:nvPr/>
          </p:nvSpPr>
          <p:spPr>
            <a:xfrm>
              <a:off x="1304735" y="2646579"/>
              <a:ext cx="369172" cy="155253"/>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poder</a:t>
              </a:r>
              <a:endParaRPr lang="es-PE" sz="1200">
                <a:solidFill>
                  <a:srgbClr val="000000"/>
                </a:solidFill>
                <a:effectLst/>
                <a:latin typeface="Arial" panose="020B0604020202020204" pitchFamily="34" charset="0"/>
                <a:ea typeface="Arial" panose="020B0604020202020204" pitchFamily="34" charset="0"/>
              </a:endParaRPr>
            </a:p>
          </p:txBody>
        </p:sp>
        <p:sp>
          <p:nvSpPr>
            <p:cNvPr id="22" name="Rectangle 6416"/>
            <p:cNvSpPr/>
            <p:nvPr/>
          </p:nvSpPr>
          <p:spPr>
            <a:xfrm>
              <a:off x="2536381" y="2506370"/>
              <a:ext cx="1790377" cy="155253"/>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Motivación por necesidad de</a:t>
              </a:r>
              <a:endParaRPr lang="es-PE" sz="1200">
                <a:solidFill>
                  <a:srgbClr val="000000"/>
                </a:solidFill>
                <a:effectLst/>
                <a:latin typeface="Arial" panose="020B0604020202020204" pitchFamily="34" charset="0"/>
                <a:ea typeface="Arial" panose="020B0604020202020204" pitchFamily="34" charset="0"/>
              </a:endParaRPr>
            </a:p>
          </p:txBody>
        </p:sp>
        <p:sp>
          <p:nvSpPr>
            <p:cNvPr id="23" name="Rectangle 6417"/>
            <p:cNvSpPr/>
            <p:nvPr/>
          </p:nvSpPr>
          <p:spPr>
            <a:xfrm>
              <a:off x="3001200" y="2646579"/>
              <a:ext cx="556197" cy="155253"/>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afiliación</a:t>
              </a:r>
              <a:endParaRPr lang="es-PE" sz="1200">
                <a:solidFill>
                  <a:srgbClr val="000000"/>
                </a:solidFill>
                <a:effectLst/>
                <a:latin typeface="Arial" panose="020B0604020202020204" pitchFamily="34" charset="0"/>
                <a:ea typeface="Arial" panose="020B0604020202020204" pitchFamily="34" charset="0"/>
              </a:endParaRPr>
            </a:p>
          </p:txBody>
        </p:sp>
        <p:sp>
          <p:nvSpPr>
            <p:cNvPr id="24" name="Rectangle 6418"/>
            <p:cNvSpPr/>
            <p:nvPr/>
          </p:nvSpPr>
          <p:spPr>
            <a:xfrm>
              <a:off x="4303078" y="2506370"/>
              <a:ext cx="1790377" cy="155253"/>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Motivación por necesidad de</a:t>
              </a:r>
              <a:endParaRPr lang="es-PE" sz="1200">
                <a:solidFill>
                  <a:srgbClr val="000000"/>
                </a:solidFill>
                <a:effectLst/>
                <a:latin typeface="Arial" panose="020B0604020202020204" pitchFamily="34" charset="0"/>
                <a:ea typeface="Arial" panose="020B0604020202020204" pitchFamily="34" charset="0"/>
              </a:endParaRPr>
            </a:p>
          </p:txBody>
        </p:sp>
        <p:sp>
          <p:nvSpPr>
            <p:cNvPr id="25" name="Rectangle 6419"/>
            <p:cNvSpPr/>
            <p:nvPr/>
          </p:nvSpPr>
          <p:spPr>
            <a:xfrm>
              <a:off x="4856290" y="2646579"/>
              <a:ext cx="319329" cy="155253"/>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logro</a:t>
              </a:r>
              <a:endParaRPr lang="es-PE" sz="1200">
                <a:solidFill>
                  <a:srgbClr val="000000"/>
                </a:solidFill>
                <a:effectLst/>
                <a:latin typeface="Arial" panose="020B0604020202020204" pitchFamily="34" charset="0"/>
                <a:ea typeface="Arial" panose="020B0604020202020204" pitchFamily="34" charset="0"/>
              </a:endParaRPr>
            </a:p>
          </p:txBody>
        </p:sp>
        <p:sp>
          <p:nvSpPr>
            <p:cNvPr id="26" name="Rectangle 6420"/>
            <p:cNvSpPr/>
            <p:nvPr/>
          </p:nvSpPr>
          <p:spPr>
            <a:xfrm>
              <a:off x="6092889" y="2506370"/>
              <a:ext cx="1729102" cy="155253"/>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Motivación poder/Afiliación</a:t>
              </a:r>
              <a:endParaRPr lang="es-PE" sz="1200">
                <a:solidFill>
                  <a:srgbClr val="000000"/>
                </a:solidFill>
                <a:effectLst/>
                <a:latin typeface="Arial" panose="020B0604020202020204" pitchFamily="34" charset="0"/>
                <a:ea typeface="Arial" panose="020B0604020202020204" pitchFamily="34" charset="0"/>
              </a:endParaRPr>
            </a:p>
          </p:txBody>
        </p:sp>
        <p:sp>
          <p:nvSpPr>
            <p:cNvPr id="27" name="Rectangle 6421"/>
            <p:cNvSpPr/>
            <p:nvPr/>
          </p:nvSpPr>
          <p:spPr>
            <a:xfrm>
              <a:off x="842073" y="1986026"/>
              <a:ext cx="1924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5.9</a:t>
              </a:r>
              <a:endParaRPr lang="es-PE" sz="1200">
                <a:solidFill>
                  <a:srgbClr val="000000"/>
                </a:solidFill>
                <a:effectLst/>
                <a:latin typeface="Arial" panose="020B0604020202020204" pitchFamily="34" charset="0"/>
                <a:ea typeface="Arial" panose="020B0604020202020204" pitchFamily="34" charset="0"/>
              </a:endParaRPr>
            </a:p>
          </p:txBody>
        </p:sp>
        <p:sp>
          <p:nvSpPr>
            <p:cNvPr id="28" name="Rectangle 6422"/>
            <p:cNvSpPr/>
            <p:nvPr/>
          </p:nvSpPr>
          <p:spPr>
            <a:xfrm>
              <a:off x="986854" y="1986026"/>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29" name="Rectangle 6423"/>
            <p:cNvSpPr/>
            <p:nvPr/>
          </p:nvSpPr>
          <p:spPr>
            <a:xfrm>
              <a:off x="2579687" y="1136777"/>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30.4</a:t>
              </a:r>
              <a:endParaRPr lang="es-PE" sz="1200">
                <a:solidFill>
                  <a:srgbClr val="000000"/>
                </a:solidFill>
                <a:effectLst/>
                <a:latin typeface="Arial" panose="020B0604020202020204" pitchFamily="34" charset="0"/>
                <a:ea typeface="Arial" panose="020B0604020202020204" pitchFamily="34" charset="0"/>
              </a:endParaRPr>
            </a:p>
          </p:txBody>
        </p:sp>
        <p:sp>
          <p:nvSpPr>
            <p:cNvPr id="30" name="Rectangle 6424"/>
            <p:cNvSpPr/>
            <p:nvPr/>
          </p:nvSpPr>
          <p:spPr>
            <a:xfrm>
              <a:off x="2782380" y="1136777"/>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1" name="Rectangle 6425"/>
            <p:cNvSpPr/>
            <p:nvPr/>
          </p:nvSpPr>
          <p:spPr>
            <a:xfrm>
              <a:off x="4346385" y="326009"/>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53.8</a:t>
              </a:r>
              <a:endParaRPr lang="es-PE" sz="1200">
                <a:solidFill>
                  <a:srgbClr val="000000"/>
                </a:solidFill>
                <a:effectLst/>
                <a:latin typeface="Arial" panose="020B0604020202020204" pitchFamily="34" charset="0"/>
                <a:ea typeface="Arial" panose="020B0604020202020204" pitchFamily="34" charset="0"/>
              </a:endParaRPr>
            </a:p>
          </p:txBody>
        </p:sp>
        <p:sp>
          <p:nvSpPr>
            <p:cNvPr id="32" name="Rectangle 6426"/>
            <p:cNvSpPr/>
            <p:nvPr/>
          </p:nvSpPr>
          <p:spPr>
            <a:xfrm>
              <a:off x="4549077" y="326009"/>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3" name="Rectangle 6427"/>
            <p:cNvSpPr/>
            <p:nvPr/>
          </p:nvSpPr>
          <p:spPr>
            <a:xfrm>
              <a:off x="6083999" y="457708"/>
              <a:ext cx="346604"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50.00</a:t>
              </a:r>
              <a:endParaRPr lang="es-PE" sz="1200">
                <a:solidFill>
                  <a:srgbClr val="000000"/>
                </a:solidFill>
                <a:effectLst/>
                <a:latin typeface="Arial" panose="020B0604020202020204" pitchFamily="34" charset="0"/>
                <a:ea typeface="Arial" panose="020B0604020202020204" pitchFamily="34" charset="0"/>
              </a:endParaRPr>
            </a:p>
          </p:txBody>
        </p:sp>
        <p:sp>
          <p:nvSpPr>
            <p:cNvPr id="34" name="Rectangle 6428"/>
            <p:cNvSpPr/>
            <p:nvPr/>
          </p:nvSpPr>
          <p:spPr>
            <a:xfrm>
              <a:off x="6344603" y="457708"/>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5" name="Rectangle 6429"/>
            <p:cNvSpPr/>
            <p:nvPr/>
          </p:nvSpPr>
          <p:spPr>
            <a:xfrm>
              <a:off x="1048703" y="357124"/>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52.9</a:t>
              </a:r>
              <a:endParaRPr lang="es-PE" sz="1200">
                <a:solidFill>
                  <a:srgbClr val="000000"/>
                </a:solidFill>
                <a:effectLst/>
                <a:latin typeface="Arial" panose="020B0604020202020204" pitchFamily="34" charset="0"/>
                <a:ea typeface="Arial" panose="020B0604020202020204" pitchFamily="34" charset="0"/>
              </a:endParaRPr>
            </a:p>
          </p:txBody>
        </p:sp>
        <p:sp>
          <p:nvSpPr>
            <p:cNvPr id="36" name="Rectangle 6430"/>
            <p:cNvSpPr/>
            <p:nvPr/>
          </p:nvSpPr>
          <p:spPr>
            <a:xfrm>
              <a:off x="1251395" y="357124"/>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7" name="Rectangle 6431"/>
            <p:cNvSpPr/>
            <p:nvPr/>
          </p:nvSpPr>
          <p:spPr>
            <a:xfrm>
              <a:off x="2844229" y="1889125"/>
              <a:ext cx="1924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8.7</a:t>
              </a:r>
              <a:endParaRPr lang="es-PE" sz="1200">
                <a:solidFill>
                  <a:srgbClr val="000000"/>
                </a:solidFill>
                <a:effectLst/>
                <a:latin typeface="Arial" panose="020B0604020202020204" pitchFamily="34" charset="0"/>
                <a:ea typeface="Arial" panose="020B0604020202020204" pitchFamily="34" charset="0"/>
              </a:endParaRPr>
            </a:p>
          </p:txBody>
        </p:sp>
        <p:sp>
          <p:nvSpPr>
            <p:cNvPr id="38" name="Rectangle 6432"/>
            <p:cNvSpPr/>
            <p:nvPr/>
          </p:nvSpPr>
          <p:spPr>
            <a:xfrm>
              <a:off x="2989009" y="1889125"/>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39" name="Rectangle 6433"/>
            <p:cNvSpPr/>
            <p:nvPr/>
          </p:nvSpPr>
          <p:spPr>
            <a:xfrm>
              <a:off x="4581969" y="1656842"/>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15.4</a:t>
              </a:r>
              <a:endParaRPr lang="es-PE" sz="1200">
                <a:solidFill>
                  <a:srgbClr val="000000"/>
                </a:solidFill>
                <a:effectLst/>
                <a:latin typeface="Arial" panose="020B0604020202020204" pitchFamily="34" charset="0"/>
                <a:ea typeface="Arial" panose="020B0604020202020204" pitchFamily="34" charset="0"/>
              </a:endParaRPr>
            </a:p>
          </p:txBody>
        </p:sp>
        <p:sp>
          <p:nvSpPr>
            <p:cNvPr id="40" name="Rectangle 6434"/>
            <p:cNvSpPr/>
            <p:nvPr/>
          </p:nvSpPr>
          <p:spPr>
            <a:xfrm>
              <a:off x="4784662" y="1656842"/>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1" name="Rectangle 6435"/>
            <p:cNvSpPr/>
            <p:nvPr/>
          </p:nvSpPr>
          <p:spPr>
            <a:xfrm>
              <a:off x="6319584" y="1323975"/>
              <a:ext cx="346604"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25.00</a:t>
              </a:r>
              <a:endParaRPr lang="es-PE" sz="1200">
                <a:solidFill>
                  <a:srgbClr val="000000"/>
                </a:solidFill>
                <a:effectLst/>
                <a:latin typeface="Arial" panose="020B0604020202020204" pitchFamily="34" charset="0"/>
                <a:ea typeface="Arial" panose="020B0604020202020204" pitchFamily="34" charset="0"/>
              </a:endParaRPr>
            </a:p>
          </p:txBody>
        </p:sp>
        <p:sp>
          <p:nvSpPr>
            <p:cNvPr id="42" name="Rectangle 6436"/>
            <p:cNvSpPr/>
            <p:nvPr/>
          </p:nvSpPr>
          <p:spPr>
            <a:xfrm>
              <a:off x="6580188" y="1323975"/>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3" name="Rectangle 6437"/>
            <p:cNvSpPr/>
            <p:nvPr/>
          </p:nvSpPr>
          <p:spPr>
            <a:xfrm>
              <a:off x="1284288" y="1580642"/>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17.6</a:t>
              </a:r>
              <a:endParaRPr lang="es-PE" sz="1200">
                <a:solidFill>
                  <a:srgbClr val="000000"/>
                </a:solidFill>
                <a:effectLst/>
                <a:latin typeface="Arial" panose="020B0604020202020204" pitchFamily="34" charset="0"/>
                <a:ea typeface="Arial" panose="020B0604020202020204" pitchFamily="34" charset="0"/>
              </a:endParaRPr>
            </a:p>
          </p:txBody>
        </p:sp>
        <p:sp>
          <p:nvSpPr>
            <p:cNvPr id="44" name="Rectangle 6438"/>
            <p:cNvSpPr/>
            <p:nvPr/>
          </p:nvSpPr>
          <p:spPr>
            <a:xfrm>
              <a:off x="1486979" y="1580642"/>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5" name="Rectangle 6439"/>
            <p:cNvSpPr/>
            <p:nvPr/>
          </p:nvSpPr>
          <p:spPr>
            <a:xfrm>
              <a:off x="3050985" y="984377"/>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34.8</a:t>
              </a:r>
              <a:endParaRPr lang="es-PE" sz="1200">
                <a:solidFill>
                  <a:srgbClr val="000000"/>
                </a:solidFill>
                <a:effectLst/>
                <a:latin typeface="Arial" panose="020B0604020202020204" pitchFamily="34" charset="0"/>
                <a:ea typeface="Arial" panose="020B0604020202020204" pitchFamily="34" charset="0"/>
              </a:endParaRPr>
            </a:p>
          </p:txBody>
        </p:sp>
        <p:sp>
          <p:nvSpPr>
            <p:cNvPr id="46" name="Rectangle 6440"/>
            <p:cNvSpPr/>
            <p:nvPr/>
          </p:nvSpPr>
          <p:spPr>
            <a:xfrm>
              <a:off x="3253677" y="984377"/>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7" name="Rectangle 6441"/>
            <p:cNvSpPr/>
            <p:nvPr/>
          </p:nvSpPr>
          <p:spPr>
            <a:xfrm>
              <a:off x="4846511" y="2058797"/>
              <a:ext cx="1924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3.8</a:t>
              </a:r>
              <a:endParaRPr lang="es-PE" sz="1200">
                <a:solidFill>
                  <a:srgbClr val="000000"/>
                </a:solidFill>
                <a:effectLst/>
                <a:latin typeface="Arial" panose="020B0604020202020204" pitchFamily="34" charset="0"/>
                <a:ea typeface="Arial" panose="020B0604020202020204" pitchFamily="34" charset="0"/>
              </a:endParaRPr>
            </a:p>
          </p:txBody>
        </p:sp>
        <p:sp>
          <p:nvSpPr>
            <p:cNvPr id="48" name="Rectangle 6442"/>
            <p:cNvSpPr/>
            <p:nvPr/>
          </p:nvSpPr>
          <p:spPr>
            <a:xfrm>
              <a:off x="4991291" y="2058797"/>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9" name="Rectangle 6443"/>
            <p:cNvSpPr/>
            <p:nvPr/>
          </p:nvSpPr>
          <p:spPr>
            <a:xfrm>
              <a:off x="6583871" y="2190496"/>
              <a:ext cx="269529"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0.00</a:t>
              </a:r>
              <a:endParaRPr lang="es-PE" sz="1200">
                <a:solidFill>
                  <a:srgbClr val="000000"/>
                </a:solidFill>
                <a:effectLst/>
                <a:latin typeface="Arial" panose="020B0604020202020204" pitchFamily="34" charset="0"/>
                <a:ea typeface="Arial" panose="020B0604020202020204" pitchFamily="34" charset="0"/>
              </a:endParaRPr>
            </a:p>
          </p:txBody>
        </p:sp>
        <p:sp>
          <p:nvSpPr>
            <p:cNvPr id="50" name="Rectangle 6444"/>
            <p:cNvSpPr/>
            <p:nvPr/>
          </p:nvSpPr>
          <p:spPr>
            <a:xfrm>
              <a:off x="6786817" y="2190496"/>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51" name="Rectangle 6445"/>
            <p:cNvSpPr/>
            <p:nvPr/>
          </p:nvSpPr>
          <p:spPr>
            <a:xfrm>
              <a:off x="1548575" y="1986026"/>
              <a:ext cx="1924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5.9</a:t>
              </a:r>
              <a:endParaRPr lang="es-PE" sz="1200">
                <a:solidFill>
                  <a:srgbClr val="000000"/>
                </a:solidFill>
                <a:effectLst/>
                <a:latin typeface="Arial" panose="020B0604020202020204" pitchFamily="34" charset="0"/>
                <a:ea typeface="Arial" panose="020B0604020202020204" pitchFamily="34" charset="0"/>
              </a:endParaRPr>
            </a:p>
          </p:txBody>
        </p:sp>
        <p:sp>
          <p:nvSpPr>
            <p:cNvPr id="52" name="Rectangle 6446"/>
            <p:cNvSpPr/>
            <p:nvPr/>
          </p:nvSpPr>
          <p:spPr>
            <a:xfrm>
              <a:off x="1693354" y="1986026"/>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53" name="Rectangle 6447"/>
            <p:cNvSpPr/>
            <p:nvPr/>
          </p:nvSpPr>
          <p:spPr>
            <a:xfrm>
              <a:off x="3357817" y="2190496"/>
              <a:ext cx="77073"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0</a:t>
              </a:r>
              <a:endParaRPr lang="es-PE" sz="1200">
                <a:solidFill>
                  <a:srgbClr val="000000"/>
                </a:solidFill>
                <a:effectLst/>
                <a:latin typeface="Arial" panose="020B0604020202020204" pitchFamily="34" charset="0"/>
                <a:ea typeface="Arial" panose="020B0604020202020204" pitchFamily="34" charset="0"/>
              </a:endParaRPr>
            </a:p>
          </p:txBody>
        </p:sp>
        <p:sp>
          <p:nvSpPr>
            <p:cNvPr id="54" name="Rectangle 6448"/>
            <p:cNvSpPr/>
            <p:nvPr/>
          </p:nvSpPr>
          <p:spPr>
            <a:xfrm>
              <a:off x="3415729" y="2190496"/>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55" name="Rectangle 6449"/>
            <p:cNvSpPr/>
            <p:nvPr/>
          </p:nvSpPr>
          <p:spPr>
            <a:xfrm>
              <a:off x="5081842" y="2058797"/>
              <a:ext cx="1924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3.8</a:t>
              </a:r>
              <a:endParaRPr lang="es-PE" sz="1200">
                <a:solidFill>
                  <a:srgbClr val="000000"/>
                </a:solidFill>
                <a:effectLst/>
                <a:latin typeface="Arial" panose="020B0604020202020204" pitchFamily="34" charset="0"/>
                <a:ea typeface="Arial" panose="020B0604020202020204" pitchFamily="34" charset="0"/>
              </a:endParaRPr>
            </a:p>
          </p:txBody>
        </p:sp>
        <p:sp>
          <p:nvSpPr>
            <p:cNvPr id="56" name="Rectangle 6450"/>
            <p:cNvSpPr/>
            <p:nvPr/>
          </p:nvSpPr>
          <p:spPr>
            <a:xfrm>
              <a:off x="5226622" y="2058797"/>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57" name="Rectangle 6451"/>
            <p:cNvSpPr/>
            <p:nvPr/>
          </p:nvSpPr>
          <p:spPr>
            <a:xfrm>
              <a:off x="6819456" y="2190496"/>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0.00</a:t>
              </a:r>
              <a:endParaRPr lang="es-PE" sz="1200">
                <a:solidFill>
                  <a:srgbClr val="000000"/>
                </a:solidFill>
                <a:effectLst/>
                <a:latin typeface="Arial" panose="020B0604020202020204" pitchFamily="34" charset="0"/>
                <a:ea typeface="Arial" panose="020B0604020202020204" pitchFamily="34" charset="0"/>
              </a:endParaRPr>
            </a:p>
          </p:txBody>
        </p:sp>
        <p:sp>
          <p:nvSpPr>
            <p:cNvPr id="58" name="Rectangle 6452"/>
            <p:cNvSpPr/>
            <p:nvPr/>
          </p:nvSpPr>
          <p:spPr>
            <a:xfrm>
              <a:off x="7022148" y="2190496"/>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59" name="Rectangle 6453"/>
            <p:cNvSpPr/>
            <p:nvPr/>
          </p:nvSpPr>
          <p:spPr>
            <a:xfrm>
              <a:off x="1755204" y="1580642"/>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17.6</a:t>
              </a:r>
              <a:endParaRPr lang="es-PE" sz="1200">
                <a:solidFill>
                  <a:srgbClr val="000000"/>
                </a:solidFill>
                <a:effectLst/>
                <a:latin typeface="Arial" panose="020B0604020202020204" pitchFamily="34" charset="0"/>
                <a:ea typeface="Arial" panose="020B0604020202020204" pitchFamily="34" charset="0"/>
              </a:endParaRPr>
            </a:p>
          </p:txBody>
        </p:sp>
        <p:sp>
          <p:nvSpPr>
            <p:cNvPr id="60" name="Rectangle 6454"/>
            <p:cNvSpPr/>
            <p:nvPr/>
          </p:nvSpPr>
          <p:spPr>
            <a:xfrm>
              <a:off x="1957895" y="1580642"/>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61" name="Rectangle 6455"/>
            <p:cNvSpPr/>
            <p:nvPr/>
          </p:nvSpPr>
          <p:spPr>
            <a:xfrm>
              <a:off x="3521901" y="1285875"/>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26.1</a:t>
              </a:r>
              <a:endParaRPr lang="es-PE" sz="1200">
                <a:solidFill>
                  <a:srgbClr val="000000"/>
                </a:solidFill>
                <a:effectLst/>
                <a:latin typeface="Arial" panose="020B0604020202020204" pitchFamily="34" charset="0"/>
                <a:ea typeface="Arial" panose="020B0604020202020204" pitchFamily="34" charset="0"/>
              </a:endParaRPr>
            </a:p>
          </p:txBody>
        </p:sp>
        <p:sp>
          <p:nvSpPr>
            <p:cNvPr id="62" name="Rectangle 6456"/>
            <p:cNvSpPr/>
            <p:nvPr/>
          </p:nvSpPr>
          <p:spPr>
            <a:xfrm>
              <a:off x="3724593" y="1285875"/>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63" name="Rectangle 6457"/>
            <p:cNvSpPr/>
            <p:nvPr/>
          </p:nvSpPr>
          <p:spPr>
            <a:xfrm>
              <a:off x="5288470" y="1525143"/>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19.2</a:t>
              </a:r>
              <a:endParaRPr lang="es-PE" sz="1200">
                <a:solidFill>
                  <a:srgbClr val="000000"/>
                </a:solidFill>
                <a:effectLst/>
                <a:latin typeface="Arial" panose="020B0604020202020204" pitchFamily="34" charset="0"/>
                <a:ea typeface="Arial" panose="020B0604020202020204" pitchFamily="34" charset="0"/>
              </a:endParaRPr>
            </a:p>
          </p:txBody>
        </p:sp>
        <p:sp>
          <p:nvSpPr>
            <p:cNvPr id="64" name="Rectangle 6458"/>
            <p:cNvSpPr/>
            <p:nvPr/>
          </p:nvSpPr>
          <p:spPr>
            <a:xfrm>
              <a:off x="5491163" y="1525143"/>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65" name="Rectangle 6459"/>
            <p:cNvSpPr/>
            <p:nvPr/>
          </p:nvSpPr>
          <p:spPr>
            <a:xfrm>
              <a:off x="7026085" y="1323975"/>
              <a:ext cx="346604"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25.00</a:t>
              </a:r>
              <a:endParaRPr lang="es-PE" sz="1200">
                <a:solidFill>
                  <a:srgbClr val="000000"/>
                </a:solidFill>
                <a:effectLst/>
                <a:latin typeface="Arial" panose="020B0604020202020204" pitchFamily="34" charset="0"/>
                <a:ea typeface="Arial" panose="020B0604020202020204" pitchFamily="34" charset="0"/>
              </a:endParaRPr>
            </a:p>
          </p:txBody>
        </p:sp>
        <p:sp>
          <p:nvSpPr>
            <p:cNvPr id="66" name="Rectangle 6460"/>
            <p:cNvSpPr/>
            <p:nvPr/>
          </p:nvSpPr>
          <p:spPr>
            <a:xfrm>
              <a:off x="7286689" y="1323975"/>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67" name="Rectangle 6461"/>
            <p:cNvSpPr/>
            <p:nvPr/>
          </p:nvSpPr>
          <p:spPr>
            <a:xfrm>
              <a:off x="2062417" y="2190496"/>
              <a:ext cx="77074"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0</a:t>
              </a:r>
              <a:endParaRPr lang="es-PE" sz="1200">
                <a:solidFill>
                  <a:srgbClr val="000000"/>
                </a:solidFill>
                <a:effectLst/>
                <a:latin typeface="Arial" panose="020B0604020202020204" pitchFamily="34" charset="0"/>
                <a:ea typeface="Arial" panose="020B0604020202020204" pitchFamily="34" charset="0"/>
              </a:endParaRPr>
            </a:p>
          </p:txBody>
        </p:sp>
        <p:sp>
          <p:nvSpPr>
            <p:cNvPr id="68" name="Rectangle 6462"/>
            <p:cNvSpPr/>
            <p:nvPr/>
          </p:nvSpPr>
          <p:spPr>
            <a:xfrm>
              <a:off x="2120329" y="2190496"/>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69" name="Rectangle 6463"/>
            <p:cNvSpPr/>
            <p:nvPr/>
          </p:nvSpPr>
          <p:spPr>
            <a:xfrm>
              <a:off x="3829114" y="2190496"/>
              <a:ext cx="77073"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0</a:t>
              </a:r>
              <a:endParaRPr lang="es-PE" sz="1200">
                <a:solidFill>
                  <a:srgbClr val="000000"/>
                </a:solidFill>
                <a:effectLst/>
                <a:latin typeface="Arial" panose="020B0604020202020204" pitchFamily="34" charset="0"/>
                <a:ea typeface="Arial" panose="020B0604020202020204" pitchFamily="34" charset="0"/>
              </a:endParaRPr>
            </a:p>
          </p:txBody>
        </p:sp>
        <p:sp>
          <p:nvSpPr>
            <p:cNvPr id="70" name="Rectangle 6464"/>
            <p:cNvSpPr/>
            <p:nvPr/>
          </p:nvSpPr>
          <p:spPr>
            <a:xfrm>
              <a:off x="3887026" y="2190496"/>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71" name="Rectangle 6465"/>
            <p:cNvSpPr/>
            <p:nvPr/>
          </p:nvSpPr>
          <p:spPr>
            <a:xfrm>
              <a:off x="5553012" y="2058797"/>
              <a:ext cx="1924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3.8</a:t>
              </a:r>
              <a:endParaRPr lang="es-PE" sz="1200">
                <a:solidFill>
                  <a:srgbClr val="000000"/>
                </a:solidFill>
                <a:effectLst/>
                <a:latin typeface="Arial" panose="020B0604020202020204" pitchFamily="34" charset="0"/>
                <a:ea typeface="Arial" panose="020B0604020202020204" pitchFamily="34" charset="0"/>
              </a:endParaRPr>
            </a:p>
          </p:txBody>
        </p:sp>
        <p:sp>
          <p:nvSpPr>
            <p:cNvPr id="72" name="Rectangle 6466"/>
            <p:cNvSpPr/>
            <p:nvPr/>
          </p:nvSpPr>
          <p:spPr>
            <a:xfrm>
              <a:off x="5697792" y="2058797"/>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73" name="Rectangle 6467"/>
            <p:cNvSpPr/>
            <p:nvPr/>
          </p:nvSpPr>
          <p:spPr>
            <a:xfrm>
              <a:off x="7290753" y="2190496"/>
              <a:ext cx="269530"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0.00</a:t>
              </a:r>
              <a:endParaRPr lang="es-PE" sz="1200">
                <a:solidFill>
                  <a:srgbClr val="000000"/>
                </a:solidFill>
                <a:effectLst/>
                <a:latin typeface="Arial" panose="020B0604020202020204" pitchFamily="34" charset="0"/>
                <a:ea typeface="Arial" panose="020B0604020202020204" pitchFamily="34" charset="0"/>
              </a:endParaRPr>
            </a:p>
          </p:txBody>
        </p:sp>
        <p:sp>
          <p:nvSpPr>
            <p:cNvPr id="74" name="Rectangle 6468"/>
            <p:cNvSpPr/>
            <p:nvPr/>
          </p:nvSpPr>
          <p:spPr>
            <a:xfrm>
              <a:off x="7493445" y="2190496"/>
              <a:ext cx="34356"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75" name="Shape 101768"/>
            <p:cNvSpPr/>
            <p:nvPr/>
          </p:nvSpPr>
          <p:spPr>
            <a:xfrm>
              <a:off x="485711" y="2943564"/>
              <a:ext cx="62780" cy="62780"/>
            </a:xfrm>
            <a:custGeom>
              <a:avLst/>
              <a:gdLst/>
              <a:ahLst/>
              <a:cxnLst/>
              <a:rect l="0" t="0" r="0" b="0"/>
              <a:pathLst>
                <a:path w="62780" h="62780">
                  <a:moveTo>
                    <a:pt x="0" y="0"/>
                  </a:moveTo>
                  <a:lnTo>
                    <a:pt x="62780" y="0"/>
                  </a:lnTo>
                  <a:lnTo>
                    <a:pt x="62780" y="62780"/>
                  </a:lnTo>
                  <a:lnTo>
                    <a:pt x="0" y="62780"/>
                  </a:lnTo>
                  <a:lnTo>
                    <a:pt x="0" y="0"/>
                  </a:lnTo>
                </a:path>
              </a:pathLst>
            </a:custGeom>
            <a:ln w="0" cap="flat">
              <a:miter lim="127000"/>
            </a:ln>
          </p:spPr>
          <p:style>
            <a:lnRef idx="0">
              <a:srgbClr val="000000">
                <a:alpha val="0"/>
              </a:srgbClr>
            </a:lnRef>
            <a:fillRef idx="1">
              <a:srgbClr val="4F81BD"/>
            </a:fillRef>
            <a:effectRef idx="0">
              <a:scrgbClr r="0" g="0" b="0"/>
            </a:effectRef>
            <a:fontRef idx="none"/>
          </p:style>
          <p:txBody>
            <a:bodyPr/>
            <a:lstStyle/>
            <a:p>
              <a:endParaRPr lang="es-PE"/>
            </a:p>
          </p:txBody>
        </p:sp>
        <p:sp>
          <p:nvSpPr>
            <p:cNvPr id="76" name="Rectangle 6470"/>
            <p:cNvSpPr/>
            <p:nvPr/>
          </p:nvSpPr>
          <p:spPr>
            <a:xfrm>
              <a:off x="575373" y="2922397"/>
              <a:ext cx="967145"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Estilo visionario</a:t>
              </a:r>
              <a:endParaRPr lang="es-PE" sz="1200">
                <a:solidFill>
                  <a:srgbClr val="000000"/>
                </a:solidFill>
                <a:effectLst/>
                <a:latin typeface="Arial" panose="020B0604020202020204" pitchFamily="34" charset="0"/>
                <a:ea typeface="Arial" panose="020B0604020202020204" pitchFamily="34" charset="0"/>
              </a:endParaRPr>
            </a:p>
          </p:txBody>
        </p:sp>
        <p:sp>
          <p:nvSpPr>
            <p:cNvPr id="77" name="Shape 101769"/>
            <p:cNvSpPr/>
            <p:nvPr/>
          </p:nvSpPr>
          <p:spPr>
            <a:xfrm>
              <a:off x="1371663" y="2943564"/>
              <a:ext cx="62780" cy="62780"/>
            </a:xfrm>
            <a:custGeom>
              <a:avLst/>
              <a:gdLst/>
              <a:ahLst/>
              <a:cxnLst/>
              <a:rect l="0" t="0" r="0" b="0"/>
              <a:pathLst>
                <a:path w="62780" h="62780">
                  <a:moveTo>
                    <a:pt x="0" y="0"/>
                  </a:moveTo>
                  <a:lnTo>
                    <a:pt x="62780" y="0"/>
                  </a:lnTo>
                  <a:lnTo>
                    <a:pt x="62780" y="62780"/>
                  </a:lnTo>
                  <a:lnTo>
                    <a:pt x="0" y="62780"/>
                  </a:lnTo>
                  <a:lnTo>
                    <a:pt x="0" y="0"/>
                  </a:lnTo>
                </a:path>
              </a:pathLst>
            </a:custGeom>
            <a:ln w="0" cap="flat">
              <a:miter lim="127000"/>
            </a:ln>
          </p:spPr>
          <p:style>
            <a:lnRef idx="0">
              <a:srgbClr val="000000">
                <a:alpha val="0"/>
              </a:srgbClr>
            </a:lnRef>
            <a:fillRef idx="1">
              <a:srgbClr val="C0504D"/>
            </a:fillRef>
            <a:effectRef idx="0">
              <a:scrgbClr r="0" g="0" b="0"/>
            </a:effectRef>
            <a:fontRef idx="none"/>
          </p:style>
          <p:txBody>
            <a:bodyPr/>
            <a:lstStyle/>
            <a:p>
              <a:endParaRPr lang="es-PE"/>
            </a:p>
          </p:txBody>
        </p:sp>
        <p:sp>
          <p:nvSpPr>
            <p:cNvPr id="78" name="Rectangle 6472"/>
            <p:cNvSpPr/>
            <p:nvPr/>
          </p:nvSpPr>
          <p:spPr>
            <a:xfrm>
              <a:off x="1461453" y="2922397"/>
              <a:ext cx="1211744"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Estilo Transaccional</a:t>
              </a:r>
              <a:endParaRPr lang="es-PE" sz="1200">
                <a:solidFill>
                  <a:srgbClr val="000000"/>
                </a:solidFill>
                <a:effectLst/>
                <a:latin typeface="Arial" panose="020B0604020202020204" pitchFamily="34" charset="0"/>
                <a:ea typeface="Arial" panose="020B0604020202020204" pitchFamily="34" charset="0"/>
              </a:endParaRPr>
            </a:p>
          </p:txBody>
        </p:sp>
        <p:sp>
          <p:nvSpPr>
            <p:cNvPr id="79" name="Shape 101770"/>
            <p:cNvSpPr/>
            <p:nvPr/>
          </p:nvSpPr>
          <p:spPr>
            <a:xfrm>
              <a:off x="2441385" y="2943564"/>
              <a:ext cx="62780" cy="62780"/>
            </a:xfrm>
            <a:custGeom>
              <a:avLst/>
              <a:gdLst/>
              <a:ahLst/>
              <a:cxnLst/>
              <a:rect l="0" t="0" r="0" b="0"/>
              <a:pathLst>
                <a:path w="62780" h="62780">
                  <a:moveTo>
                    <a:pt x="0" y="0"/>
                  </a:moveTo>
                  <a:lnTo>
                    <a:pt x="62780" y="0"/>
                  </a:lnTo>
                  <a:lnTo>
                    <a:pt x="62780" y="62780"/>
                  </a:lnTo>
                  <a:lnTo>
                    <a:pt x="0" y="62780"/>
                  </a:lnTo>
                  <a:lnTo>
                    <a:pt x="0" y="0"/>
                  </a:lnTo>
                </a:path>
              </a:pathLst>
            </a:custGeom>
            <a:ln w="0" cap="flat">
              <a:miter lim="127000"/>
            </a:ln>
          </p:spPr>
          <p:style>
            <a:lnRef idx="0">
              <a:srgbClr val="000000">
                <a:alpha val="0"/>
              </a:srgbClr>
            </a:lnRef>
            <a:fillRef idx="1">
              <a:srgbClr val="9BBB59"/>
            </a:fillRef>
            <a:effectRef idx="0">
              <a:scrgbClr r="0" g="0" b="0"/>
            </a:effectRef>
            <a:fontRef idx="none"/>
          </p:style>
          <p:txBody>
            <a:bodyPr/>
            <a:lstStyle/>
            <a:p>
              <a:endParaRPr lang="es-PE"/>
            </a:p>
          </p:txBody>
        </p:sp>
        <p:sp>
          <p:nvSpPr>
            <p:cNvPr id="80" name="Rectangle 6474"/>
            <p:cNvSpPr/>
            <p:nvPr/>
          </p:nvSpPr>
          <p:spPr>
            <a:xfrm>
              <a:off x="2531300" y="2922397"/>
              <a:ext cx="1094993"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Estilo Carismático</a:t>
              </a:r>
              <a:endParaRPr lang="es-PE" sz="1200">
                <a:solidFill>
                  <a:srgbClr val="000000"/>
                </a:solidFill>
                <a:effectLst/>
                <a:latin typeface="Arial" panose="020B0604020202020204" pitchFamily="34" charset="0"/>
                <a:ea typeface="Arial" panose="020B0604020202020204" pitchFamily="34" charset="0"/>
              </a:endParaRPr>
            </a:p>
          </p:txBody>
        </p:sp>
        <p:sp>
          <p:nvSpPr>
            <p:cNvPr id="81" name="Shape 101771"/>
            <p:cNvSpPr/>
            <p:nvPr/>
          </p:nvSpPr>
          <p:spPr>
            <a:xfrm>
              <a:off x="3422714" y="2943564"/>
              <a:ext cx="62780" cy="62780"/>
            </a:xfrm>
            <a:custGeom>
              <a:avLst/>
              <a:gdLst/>
              <a:ahLst/>
              <a:cxnLst/>
              <a:rect l="0" t="0" r="0" b="0"/>
              <a:pathLst>
                <a:path w="62780" h="62780">
                  <a:moveTo>
                    <a:pt x="0" y="0"/>
                  </a:moveTo>
                  <a:lnTo>
                    <a:pt x="62780" y="0"/>
                  </a:lnTo>
                  <a:lnTo>
                    <a:pt x="62780" y="62780"/>
                  </a:lnTo>
                  <a:lnTo>
                    <a:pt x="0" y="62780"/>
                  </a:lnTo>
                  <a:lnTo>
                    <a:pt x="0" y="0"/>
                  </a:lnTo>
                </a:path>
              </a:pathLst>
            </a:custGeom>
            <a:ln w="0" cap="flat">
              <a:miter lim="127000"/>
            </a:ln>
          </p:spPr>
          <p:style>
            <a:lnRef idx="0">
              <a:srgbClr val="000000">
                <a:alpha val="0"/>
              </a:srgbClr>
            </a:lnRef>
            <a:fillRef idx="1">
              <a:srgbClr val="8064A2"/>
            </a:fillRef>
            <a:effectRef idx="0">
              <a:scrgbClr r="0" g="0" b="0"/>
            </a:effectRef>
            <a:fontRef idx="none"/>
          </p:style>
          <p:txBody>
            <a:bodyPr/>
            <a:lstStyle/>
            <a:p>
              <a:endParaRPr lang="es-PE"/>
            </a:p>
          </p:txBody>
        </p:sp>
        <p:sp>
          <p:nvSpPr>
            <p:cNvPr id="82" name="Rectangle 6476"/>
            <p:cNvSpPr/>
            <p:nvPr/>
          </p:nvSpPr>
          <p:spPr>
            <a:xfrm>
              <a:off x="3512756" y="2922397"/>
              <a:ext cx="1388085"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Estilo Tranformacional</a:t>
              </a:r>
              <a:endParaRPr lang="es-PE" sz="1200">
                <a:solidFill>
                  <a:srgbClr val="000000"/>
                </a:solidFill>
                <a:effectLst/>
                <a:latin typeface="Arial" panose="020B0604020202020204" pitchFamily="34" charset="0"/>
                <a:ea typeface="Arial" panose="020B0604020202020204" pitchFamily="34" charset="0"/>
              </a:endParaRPr>
            </a:p>
          </p:txBody>
        </p:sp>
        <p:sp>
          <p:nvSpPr>
            <p:cNvPr id="83" name="Shape 101772"/>
            <p:cNvSpPr/>
            <p:nvPr/>
          </p:nvSpPr>
          <p:spPr>
            <a:xfrm>
              <a:off x="4625657" y="2943564"/>
              <a:ext cx="62780" cy="62780"/>
            </a:xfrm>
            <a:custGeom>
              <a:avLst/>
              <a:gdLst/>
              <a:ahLst/>
              <a:cxnLst/>
              <a:rect l="0" t="0" r="0" b="0"/>
              <a:pathLst>
                <a:path w="62780" h="62780">
                  <a:moveTo>
                    <a:pt x="0" y="0"/>
                  </a:moveTo>
                  <a:lnTo>
                    <a:pt x="62780" y="0"/>
                  </a:lnTo>
                  <a:lnTo>
                    <a:pt x="62780" y="62780"/>
                  </a:lnTo>
                  <a:lnTo>
                    <a:pt x="0" y="62780"/>
                  </a:lnTo>
                  <a:lnTo>
                    <a:pt x="0" y="0"/>
                  </a:lnTo>
                </a:path>
              </a:pathLst>
            </a:custGeom>
            <a:ln w="0" cap="flat">
              <a:miter lim="127000"/>
            </a:ln>
          </p:spPr>
          <p:style>
            <a:lnRef idx="0">
              <a:srgbClr val="000000">
                <a:alpha val="0"/>
              </a:srgbClr>
            </a:lnRef>
            <a:fillRef idx="1">
              <a:srgbClr val="4BACC6"/>
            </a:fillRef>
            <a:effectRef idx="0">
              <a:scrgbClr r="0" g="0" b="0"/>
            </a:effectRef>
            <a:fontRef idx="none"/>
          </p:style>
          <p:txBody>
            <a:bodyPr/>
            <a:lstStyle/>
            <a:p>
              <a:endParaRPr lang="es-PE"/>
            </a:p>
          </p:txBody>
        </p:sp>
        <p:sp>
          <p:nvSpPr>
            <p:cNvPr id="84" name="Rectangle 6478"/>
            <p:cNvSpPr/>
            <p:nvPr/>
          </p:nvSpPr>
          <p:spPr>
            <a:xfrm>
              <a:off x="4716081" y="2922397"/>
              <a:ext cx="1769653"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Estilo Visionario/Carismático</a:t>
              </a:r>
              <a:endParaRPr lang="es-PE" sz="1200">
                <a:solidFill>
                  <a:srgbClr val="000000"/>
                </a:solidFill>
                <a:effectLst/>
                <a:latin typeface="Arial" panose="020B0604020202020204" pitchFamily="34" charset="0"/>
                <a:ea typeface="Arial" panose="020B0604020202020204" pitchFamily="34" charset="0"/>
              </a:endParaRPr>
            </a:p>
          </p:txBody>
        </p:sp>
        <p:sp>
          <p:nvSpPr>
            <p:cNvPr id="85" name="Shape 101773"/>
            <p:cNvSpPr/>
            <p:nvPr/>
          </p:nvSpPr>
          <p:spPr>
            <a:xfrm>
              <a:off x="6114606" y="2943564"/>
              <a:ext cx="62780" cy="62780"/>
            </a:xfrm>
            <a:custGeom>
              <a:avLst/>
              <a:gdLst/>
              <a:ahLst/>
              <a:cxnLst/>
              <a:rect l="0" t="0" r="0" b="0"/>
              <a:pathLst>
                <a:path w="62780" h="62780">
                  <a:moveTo>
                    <a:pt x="0" y="0"/>
                  </a:moveTo>
                  <a:lnTo>
                    <a:pt x="62780" y="0"/>
                  </a:lnTo>
                  <a:lnTo>
                    <a:pt x="62780" y="62780"/>
                  </a:lnTo>
                  <a:lnTo>
                    <a:pt x="0" y="62780"/>
                  </a:lnTo>
                  <a:lnTo>
                    <a:pt x="0" y="0"/>
                  </a:lnTo>
                </a:path>
              </a:pathLst>
            </a:custGeom>
            <a:ln w="0" cap="flat">
              <a:miter lim="127000"/>
            </a:ln>
          </p:spPr>
          <p:style>
            <a:lnRef idx="0">
              <a:srgbClr val="000000">
                <a:alpha val="0"/>
              </a:srgbClr>
            </a:lnRef>
            <a:fillRef idx="1">
              <a:srgbClr val="F79646"/>
            </a:fillRef>
            <a:effectRef idx="0">
              <a:scrgbClr r="0" g="0" b="0"/>
            </a:effectRef>
            <a:fontRef idx="none"/>
          </p:style>
          <p:txBody>
            <a:bodyPr/>
            <a:lstStyle/>
            <a:p>
              <a:endParaRPr lang="es-PE"/>
            </a:p>
          </p:txBody>
        </p:sp>
        <p:sp>
          <p:nvSpPr>
            <p:cNvPr id="86" name="Rectangle 6480"/>
            <p:cNvSpPr/>
            <p:nvPr/>
          </p:nvSpPr>
          <p:spPr>
            <a:xfrm>
              <a:off x="6205030" y="2922397"/>
              <a:ext cx="2123402" cy="15484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900">
                  <a:solidFill>
                    <a:srgbClr val="000000"/>
                  </a:solidFill>
                  <a:effectLst/>
                  <a:latin typeface="Calibri" panose="020F0502020204030204" pitchFamily="34" charset="0"/>
                  <a:ea typeface="Calibri" panose="020F0502020204030204" pitchFamily="34" charset="0"/>
                </a:rPr>
                <a:t>Estilo Visionario/Transformacional</a:t>
              </a:r>
              <a:endParaRPr lang="es-PE" sz="1200">
                <a:solidFill>
                  <a:srgbClr val="000000"/>
                </a:solidFill>
                <a:effectLst/>
                <a:latin typeface="Arial" panose="020B0604020202020204" pitchFamily="34" charset="0"/>
                <a:ea typeface="Arial" panose="020B0604020202020204" pitchFamily="34" charset="0"/>
              </a:endParaRPr>
            </a:p>
          </p:txBody>
        </p:sp>
        <p:sp>
          <p:nvSpPr>
            <p:cNvPr id="87" name="Shape 6481"/>
            <p:cNvSpPr/>
            <p:nvPr/>
          </p:nvSpPr>
          <p:spPr>
            <a:xfrm>
              <a:off x="0" y="0"/>
              <a:ext cx="8241031" cy="3158363"/>
            </a:xfrm>
            <a:custGeom>
              <a:avLst/>
              <a:gdLst/>
              <a:ahLst/>
              <a:cxnLst/>
              <a:rect l="0" t="0" r="0" b="0"/>
              <a:pathLst>
                <a:path w="8241031" h="3158363">
                  <a:moveTo>
                    <a:pt x="8241031" y="0"/>
                  </a:moveTo>
                  <a:lnTo>
                    <a:pt x="8241031" y="3158363"/>
                  </a:lnTo>
                  <a:lnTo>
                    <a:pt x="0" y="3158363"/>
                  </a:lnTo>
                  <a:lnTo>
                    <a:pt x="0" y="0"/>
                  </a:lnTo>
                </a:path>
              </a:pathLst>
            </a:custGeom>
            <a:ln w="12700" cap="flat">
              <a:miter lim="127000"/>
            </a:ln>
          </p:spPr>
          <p:style>
            <a:lnRef idx="1">
              <a:srgbClr val="000000"/>
            </a:lnRef>
            <a:fillRef idx="0">
              <a:srgbClr val="000000">
                <a:alpha val="0"/>
              </a:srgbClr>
            </a:fillRef>
            <a:effectRef idx="0">
              <a:scrgbClr r="0" g="0" b="0"/>
            </a:effectRef>
            <a:fontRef idx="none"/>
          </p:style>
          <p:txBody>
            <a:bodyPr/>
            <a:lstStyle/>
            <a:p>
              <a:endParaRPr lang="es-PE"/>
            </a:p>
          </p:txBody>
        </p:sp>
      </p:grpSp>
    </p:spTree>
    <p:extLst>
      <p:ext uri="{BB962C8B-B14F-4D97-AF65-F5344CB8AC3E}">
        <p14:creationId xmlns:p14="http://schemas.microsoft.com/office/powerpoint/2010/main" val="37561842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3"/>
          </p:nvPr>
        </p:nvSpPr>
        <p:spPr>
          <a:xfrm>
            <a:off x="685184" y="186889"/>
            <a:ext cx="10394707" cy="934792"/>
          </a:xfrm>
        </p:spPr>
        <p:txBody>
          <a:bodyPr>
            <a:normAutofit fontScale="40000" lnSpcReduction="20000"/>
          </a:bodyPr>
          <a:lstStyle/>
          <a:p>
            <a:pPr marL="0" indent="0" algn="just">
              <a:buNone/>
            </a:pPr>
            <a:r>
              <a:rPr lang="es-PE" sz="4300" b="1" dirty="0" smtClean="0">
                <a:latin typeface="Franklin Gothic Book"/>
              </a:rPr>
              <a:t>Planteamiento de hipótesis: </a:t>
            </a:r>
            <a:endParaRPr lang="es-PE" sz="4300" b="1" dirty="0">
              <a:latin typeface="Franklin Gothic Book"/>
            </a:endParaRPr>
          </a:p>
          <a:p>
            <a:pPr algn="just"/>
            <a:r>
              <a:rPr lang="es-PE" sz="3500" dirty="0">
                <a:latin typeface="Arial" panose="020B0604020202020204" pitchFamily="34" charset="0"/>
                <a:cs typeface="Arial" panose="020B0604020202020204" pitchFamily="34" charset="0"/>
              </a:rPr>
              <a:t>H1: La motivación laboral tiene relación con el predominio del estilo de liderazgo transformacional que el estilo visionario, carismático, transaccional. </a:t>
            </a:r>
          </a:p>
          <a:p>
            <a:pPr algn="just"/>
            <a:endParaRPr lang="es-PE" sz="1600" dirty="0">
              <a:latin typeface="Franklin Gothic Book"/>
            </a:endParaRPr>
          </a:p>
        </p:txBody>
      </p:sp>
      <p:sp>
        <p:nvSpPr>
          <p:cNvPr id="6" name="Rectángulo redondeado 5"/>
          <p:cNvSpPr/>
          <p:nvPr/>
        </p:nvSpPr>
        <p:spPr>
          <a:xfrm>
            <a:off x="1028700" y="4370439"/>
            <a:ext cx="9981126" cy="1609859"/>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es-PE" dirty="0">
                <a:latin typeface="Arial" panose="020B0604020202020204" pitchFamily="34" charset="0"/>
                <a:cs typeface="Arial" panose="020B0604020202020204" pitchFamily="34" charset="0"/>
              </a:rPr>
              <a:t>Con un nivel de significancia, 0,023 &lt; 0,05, y donde </a:t>
            </a:r>
            <a:r>
              <a:rPr lang="es-PE" dirty="0" smtClean="0">
                <a:latin typeface="Arial" panose="020B0604020202020204" pitchFamily="34" charset="0"/>
                <a:cs typeface="Arial" panose="020B0604020202020204" pitchFamily="34" charset="0"/>
              </a:rPr>
              <a:t>    </a:t>
            </a:r>
            <a:r>
              <a:rPr lang="es-PE" i="1" dirty="0" smtClean="0">
                <a:latin typeface="Arial" panose="020B0604020202020204" pitchFamily="34" charset="0"/>
                <a:cs typeface="Arial" panose="020B0604020202020204" pitchFamily="34" charset="0"/>
              </a:rPr>
              <a:t>x</a:t>
            </a:r>
            <a:r>
              <a:rPr lang="es-PE" baseline="-25000" dirty="0" smtClean="0">
                <a:latin typeface="Arial" panose="020B0604020202020204" pitchFamily="34" charset="0"/>
                <a:cs typeface="Arial" panose="020B0604020202020204" pitchFamily="34" charset="0"/>
              </a:rPr>
              <a:t>0</a:t>
            </a:r>
            <a:r>
              <a:rPr lang="es-PE" baseline="30000" dirty="0" smtClean="0">
                <a:latin typeface="Arial" panose="020B0604020202020204" pitchFamily="34" charset="0"/>
                <a:cs typeface="Arial" panose="020B0604020202020204" pitchFamily="34" charset="0"/>
              </a:rPr>
              <a:t>2 </a:t>
            </a:r>
            <a:r>
              <a:rPr lang="es-PE" dirty="0" smtClean="0">
                <a:latin typeface="Arial" panose="020B0604020202020204" pitchFamily="34" charset="0"/>
                <a:cs typeface="Arial" panose="020B0604020202020204" pitchFamily="34" charset="0"/>
              </a:rPr>
              <a:t>= 27,752 mayor(</a:t>
            </a:r>
            <a:r>
              <a:rPr lang="es-PE" i="1" dirty="0" smtClean="0">
                <a:latin typeface="Arial" panose="020B0604020202020204" pitchFamily="34" charset="0"/>
                <a:cs typeface="Arial" panose="020B0604020202020204" pitchFamily="34" charset="0"/>
              </a:rPr>
              <a:t>x</a:t>
            </a:r>
            <a:r>
              <a:rPr lang="es-PE" i="1" baseline="-25000" dirty="0" smtClean="0">
                <a:latin typeface="Arial" panose="020B0604020202020204" pitchFamily="34" charset="0"/>
                <a:cs typeface="Arial" panose="020B0604020202020204" pitchFamily="34" charset="0"/>
              </a:rPr>
              <a:t>t</a:t>
            </a:r>
            <a:r>
              <a:rPr lang="es-PE" baseline="30000" dirty="0" smtClean="0">
                <a:latin typeface="Arial" panose="020B0604020202020204" pitchFamily="34" charset="0"/>
                <a:cs typeface="Arial" panose="020B0604020202020204" pitchFamily="34" charset="0"/>
              </a:rPr>
              <a:t>2 </a:t>
            </a:r>
            <a:r>
              <a:rPr lang="es-PE" dirty="0" smtClean="0">
                <a:latin typeface="Arial" panose="020B0604020202020204" pitchFamily="34" charset="0"/>
                <a:cs typeface="Arial" panose="020B0604020202020204" pitchFamily="34" charset="0"/>
              </a:rPr>
              <a:t>=24,995), y </a:t>
            </a:r>
            <a:r>
              <a:rPr lang="es-PE" dirty="0">
                <a:latin typeface="Arial" panose="020B0604020202020204" pitchFamily="34" charset="0"/>
                <a:cs typeface="Arial" panose="020B0604020202020204" pitchFamily="34" charset="0"/>
              </a:rPr>
              <a:t>con error de 2,3%  se rechaza la hipótesis nula y aceptamos la hipótesis alterna donde existe relación entre la motivación laboral y el estilo de liderazgo de los colaboradores. Donde los que tienen motivación por el poder, el estilo de liderazgo es el transaccional, el de afiliación; el estilo carismático y el de motivación por el logro; el estilo visionario. </a:t>
            </a:r>
          </a:p>
          <a:p>
            <a:pPr algn="just"/>
            <a:endParaRPr lang="es-PE" sz="1600" dirty="0">
              <a:latin typeface="Franklin Gothic Book" panose="020B0503020102020204"/>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110" y="1312181"/>
            <a:ext cx="10126854" cy="2688402"/>
          </a:xfrm>
          <a:prstGeom prst="rect">
            <a:avLst/>
          </a:prstGeom>
        </p:spPr>
      </p:pic>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E"/>
          </a:p>
        </p:txBody>
      </p:sp>
      <p:sp>
        <p:nvSpPr>
          <p:cNvPr id="10" name="Rectangle 7"/>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E"/>
          </a:p>
        </p:txBody>
      </p:sp>
    </p:spTree>
    <p:extLst>
      <p:ext uri="{BB962C8B-B14F-4D97-AF65-F5344CB8AC3E}">
        <p14:creationId xmlns:p14="http://schemas.microsoft.com/office/powerpoint/2010/main" val="6330731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extLst>
              <p:ext uri="{D42A27DB-BD31-4B8C-83A1-F6EECF244321}">
                <p14:modId xmlns:p14="http://schemas.microsoft.com/office/powerpoint/2010/main" val="479584028"/>
              </p:ext>
            </p:extLst>
          </p:nvPr>
        </p:nvGraphicFramePr>
        <p:xfrm>
          <a:off x="335611" y="837128"/>
          <a:ext cx="11326164" cy="5620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2099" name="Título 1"/>
          <p:cNvSpPr>
            <a:spLocks noGrp="1"/>
          </p:cNvSpPr>
          <p:nvPr>
            <p:ph type="title"/>
          </p:nvPr>
        </p:nvSpPr>
        <p:spPr>
          <a:xfrm>
            <a:off x="631825" y="261333"/>
            <a:ext cx="11029950" cy="725488"/>
          </a:xfrm>
        </p:spPr>
        <p:txBody>
          <a:bodyPr/>
          <a:lstStyle/>
          <a:p>
            <a:pPr algn="ctr"/>
            <a:r>
              <a:rPr lang="es-PE" sz="4000" b="1" dirty="0">
                <a:solidFill>
                  <a:schemeClr val="accent1"/>
                </a:solidFill>
              </a:rPr>
              <a:t>CONCLUSIONES</a:t>
            </a:r>
            <a:endParaRPr lang="es-PE" sz="4000" dirty="0">
              <a:solidFill>
                <a:schemeClr val="accent1"/>
              </a:solidFill>
            </a:endParaRPr>
          </a:p>
        </p:txBody>
      </p:sp>
      <p:pic>
        <p:nvPicPr>
          <p:cNvPr id="18434" name="Picture 2" descr="Resultado de imagen para atencion en salud gi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1451618"/>
            <a:ext cx="2476500" cy="2476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7370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extLst>
              <p:ext uri="{D42A27DB-BD31-4B8C-83A1-F6EECF244321}">
                <p14:modId xmlns:p14="http://schemas.microsoft.com/office/powerpoint/2010/main" val="3232622295"/>
              </p:ext>
            </p:extLst>
          </p:nvPr>
        </p:nvGraphicFramePr>
        <p:xfrm>
          <a:off x="129372" y="673458"/>
          <a:ext cx="11532403" cy="5096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2099" name="Título 1"/>
          <p:cNvSpPr>
            <a:spLocks noGrp="1"/>
          </p:cNvSpPr>
          <p:nvPr>
            <p:ph type="title"/>
          </p:nvPr>
        </p:nvSpPr>
        <p:spPr>
          <a:xfrm>
            <a:off x="631825" y="416690"/>
            <a:ext cx="11029950" cy="725488"/>
          </a:xfrm>
        </p:spPr>
        <p:txBody>
          <a:bodyPr/>
          <a:lstStyle/>
          <a:p>
            <a:pPr algn="ctr"/>
            <a:r>
              <a:rPr lang="es-PE" sz="4000" b="1" dirty="0">
                <a:solidFill>
                  <a:schemeClr val="accent1"/>
                </a:solidFill>
              </a:rPr>
              <a:t>CONCLUSIONES</a:t>
            </a:r>
            <a:endParaRPr lang="es-PE" sz="4000" dirty="0">
              <a:solidFill>
                <a:schemeClr val="accent1"/>
              </a:solidFill>
            </a:endParaRPr>
          </a:p>
        </p:txBody>
      </p:sp>
      <p:pic>
        <p:nvPicPr>
          <p:cNvPr id="62466" name="Picture 2" descr="Resultado de imagen para doctor gif con movimiento"/>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56550" y="1610898"/>
            <a:ext cx="3669439" cy="3669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453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351379" y="75828"/>
            <a:ext cx="11029950" cy="573088"/>
          </a:xfrm>
        </p:spPr>
        <p:txBody>
          <a:bodyPr rtlCol="0">
            <a:normAutofit fontScale="90000"/>
          </a:bodyPr>
          <a:lstStyle/>
          <a:p>
            <a:pPr algn="ctr" fontAlgn="auto">
              <a:spcAft>
                <a:spcPts val="0"/>
              </a:spcAft>
              <a:defRPr/>
            </a:pPr>
            <a:r>
              <a:rPr lang="es-PE" b="1" dirty="0">
                <a:solidFill>
                  <a:schemeClr val="accent1"/>
                </a:solidFill>
              </a:rPr>
              <a:t>RECOMENDACIONES</a:t>
            </a:r>
            <a:endParaRPr lang="es-PE" dirty="0">
              <a:solidFill>
                <a:schemeClr val="accent1"/>
              </a:solidFill>
            </a:endParaRPr>
          </a:p>
        </p:txBody>
      </p:sp>
      <p:sp>
        <p:nvSpPr>
          <p:cNvPr id="6" name="Llamada de flecha hacia arriba 5"/>
          <p:cNvSpPr/>
          <p:nvPr/>
        </p:nvSpPr>
        <p:spPr>
          <a:xfrm>
            <a:off x="212220" y="685421"/>
            <a:ext cx="11308268" cy="1880316"/>
          </a:xfrm>
          <a:prstGeom prst="upArrowCallout">
            <a:avLst/>
          </a:prstGeom>
        </p:spPr>
        <p:style>
          <a:lnRef idx="3">
            <a:schemeClr val="lt1"/>
          </a:lnRef>
          <a:fillRef idx="1">
            <a:schemeClr val="accent2"/>
          </a:fillRef>
          <a:effectRef idx="1">
            <a:schemeClr val="accent2"/>
          </a:effectRef>
          <a:fontRef idx="minor">
            <a:schemeClr val="lt1"/>
          </a:fontRef>
        </p:style>
        <p:txBody>
          <a:bodyPr anchor="ctr"/>
          <a:lstStyle/>
          <a:p>
            <a:pPr algn="just"/>
            <a:endParaRPr lang="es-ES" sz="1200" dirty="0">
              <a:solidFill>
                <a:schemeClr val="tx1"/>
              </a:solidFill>
              <a:latin typeface="Franklin Gothic Book" panose="020B0503020102020204" pitchFamily="34" charset="0"/>
            </a:endParaRPr>
          </a:p>
          <a:p>
            <a:pPr lvl="0" algn="just"/>
            <a:r>
              <a:rPr lang="es-PE" sz="2000" dirty="0">
                <a:latin typeface="Arial" panose="020B0604020202020204" pitchFamily="34" charset="0"/>
                <a:cs typeface="Arial" panose="020B0604020202020204" pitchFamily="34" charset="0"/>
              </a:rPr>
              <a:t>Se recomienda a los directores de los establecimientos de salud de Bongará, promover actividades de mejoramiento profesional que motiven al personal a desarrollarse eficiente dentro de la institución.  </a:t>
            </a:r>
          </a:p>
          <a:p>
            <a:pPr algn="just"/>
            <a:endParaRPr lang="es-PE" dirty="0">
              <a:solidFill>
                <a:schemeClr val="tx1"/>
              </a:solidFill>
              <a:latin typeface="Franklin Gothic Book"/>
            </a:endParaRPr>
          </a:p>
        </p:txBody>
      </p:sp>
      <p:sp>
        <p:nvSpPr>
          <p:cNvPr id="7" name="Llamada de flecha hacia arriba 6"/>
          <p:cNvSpPr/>
          <p:nvPr/>
        </p:nvSpPr>
        <p:spPr>
          <a:xfrm>
            <a:off x="212220" y="2281691"/>
            <a:ext cx="11308268" cy="2116571"/>
          </a:xfrm>
          <a:prstGeom prst="upArrowCallout">
            <a:avLst/>
          </a:prstGeom>
        </p:spPr>
        <p:style>
          <a:lnRef idx="3">
            <a:schemeClr val="lt1"/>
          </a:lnRef>
          <a:fillRef idx="1">
            <a:schemeClr val="accent1"/>
          </a:fillRef>
          <a:effectRef idx="1">
            <a:schemeClr val="accent1"/>
          </a:effectRef>
          <a:fontRef idx="minor">
            <a:schemeClr val="lt1"/>
          </a:fontRef>
        </p:style>
        <p:txBody>
          <a:bodyPr anchor="ctr"/>
          <a:lstStyle/>
          <a:p>
            <a:pPr lvl="0"/>
            <a:endParaRPr lang="es-PE" sz="2000" dirty="0" smtClean="0">
              <a:latin typeface="Arial" panose="020B0604020202020204" pitchFamily="34" charset="0"/>
              <a:cs typeface="Arial" panose="020B0604020202020204" pitchFamily="34" charset="0"/>
            </a:endParaRPr>
          </a:p>
          <a:p>
            <a:pPr lvl="0" algn="just"/>
            <a:r>
              <a:rPr lang="es-PE" sz="2000" dirty="0" smtClean="0">
                <a:latin typeface="Arial" panose="020B0604020202020204" pitchFamily="34" charset="0"/>
                <a:cs typeface="Arial" panose="020B0604020202020204" pitchFamily="34" charset="0"/>
              </a:rPr>
              <a:t>Se </a:t>
            </a:r>
            <a:r>
              <a:rPr lang="es-PE" sz="2000" dirty="0">
                <a:latin typeface="Arial" panose="020B0604020202020204" pitchFamily="34" charset="0"/>
                <a:cs typeface="Arial" panose="020B0604020202020204" pitchFamily="34" charset="0"/>
              </a:rPr>
              <a:t>recomienda a los directores de los establecimientos de salud desarrollar estrategias como programas de liderazgo, talleres vivenciales y Coaching educativo para fomentar y fortalecer el liderazgo, que tenga como resultado un ambiente organizacional saludable, armonioso, donde prime la satisfacción laboral con el fin de brindar una atención de calidad. </a:t>
            </a:r>
          </a:p>
          <a:p>
            <a:pPr algn="just"/>
            <a:endParaRPr lang="es-PE" sz="2000" dirty="0">
              <a:solidFill>
                <a:schemeClr val="tx1"/>
              </a:solidFill>
              <a:latin typeface="Franklin Gothic Book"/>
            </a:endParaRPr>
          </a:p>
        </p:txBody>
      </p:sp>
      <p:pic>
        <p:nvPicPr>
          <p:cNvPr id="27650" name="Picture 2" descr="Imagen relacionad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328913" y="43609"/>
            <a:ext cx="1593330" cy="1379369"/>
          </a:xfrm>
          <a:prstGeom prst="rect">
            <a:avLst/>
          </a:prstGeom>
          <a:noFill/>
          <a:extLst>
            <a:ext uri="{909E8E84-426E-40DD-AFC4-6F175D3DCCD1}">
              <a14:hiddenFill xmlns:a14="http://schemas.microsoft.com/office/drawing/2010/main">
                <a:solidFill>
                  <a:srgbClr val="FFFFFF"/>
                </a:solidFill>
              </a14:hiddenFill>
            </a:ext>
          </a:extLst>
        </p:spPr>
      </p:pic>
      <p:sp>
        <p:nvSpPr>
          <p:cNvPr id="8" name="Llamada de flecha hacia arriba 7"/>
          <p:cNvSpPr/>
          <p:nvPr/>
        </p:nvSpPr>
        <p:spPr>
          <a:xfrm>
            <a:off x="212220" y="4398262"/>
            <a:ext cx="11308268" cy="1880315"/>
          </a:xfrm>
          <a:prstGeom prst="upArrowCallout">
            <a:avLst/>
          </a:prstGeom>
        </p:spPr>
        <p:style>
          <a:lnRef idx="3">
            <a:schemeClr val="lt1"/>
          </a:lnRef>
          <a:fillRef idx="1">
            <a:schemeClr val="accent2"/>
          </a:fillRef>
          <a:effectRef idx="1">
            <a:schemeClr val="accent2"/>
          </a:effectRef>
          <a:fontRef idx="minor">
            <a:schemeClr val="lt1"/>
          </a:fontRef>
        </p:style>
        <p:txBody>
          <a:bodyPr anchor="ctr"/>
          <a:lstStyle/>
          <a:p>
            <a:pPr lvl="0" algn="just"/>
            <a:endParaRPr lang="es-PE" sz="2000" dirty="0" smtClean="0">
              <a:latin typeface="Arial" panose="020B0604020202020204" pitchFamily="34" charset="0"/>
              <a:cs typeface="Arial" panose="020B0604020202020204" pitchFamily="34" charset="0"/>
            </a:endParaRPr>
          </a:p>
          <a:p>
            <a:pPr lvl="0" algn="just"/>
            <a:r>
              <a:rPr lang="es-PE" sz="2000" dirty="0" smtClean="0">
                <a:latin typeface="Arial" panose="020B0604020202020204" pitchFamily="34" charset="0"/>
                <a:cs typeface="Arial" panose="020B0604020202020204" pitchFamily="34" charset="0"/>
              </a:rPr>
              <a:t>Que  </a:t>
            </a:r>
            <a:r>
              <a:rPr lang="es-PE" sz="2000" dirty="0">
                <a:latin typeface="Arial" panose="020B0604020202020204" pitchFamily="34" charset="0"/>
                <a:cs typeface="Arial" panose="020B0604020202020204" pitchFamily="34" charset="0"/>
              </a:rPr>
              <a:t>los jefes de cada red asistencial  tengan  más comunicación con su equipo de trabajo, para que ellos sientan que tienen  el apoyo y la confianza necesaria para poder participar y  tomar las decisiones, y así los  profesionales y técnicos realicen su trabajo con mayor eficiencia, eficacia y satisfacción.  </a:t>
            </a:r>
          </a:p>
          <a:p>
            <a:pPr algn="just"/>
            <a:endParaRPr lang="es-PE" dirty="0">
              <a:solidFill>
                <a:schemeClr val="tx1"/>
              </a:solidFill>
              <a:latin typeface="Franklin Gothic Book"/>
            </a:endParaRPr>
          </a:p>
        </p:txBody>
      </p:sp>
    </p:spTree>
    <p:extLst>
      <p:ext uri="{BB962C8B-B14F-4D97-AF65-F5344CB8AC3E}">
        <p14:creationId xmlns:p14="http://schemas.microsoft.com/office/powerpoint/2010/main" val="32272523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redondeado"/>
          <p:cNvSpPr/>
          <p:nvPr/>
        </p:nvSpPr>
        <p:spPr>
          <a:xfrm>
            <a:off x="3258980" y="765532"/>
            <a:ext cx="5880099" cy="1101725"/>
          </a:xfrm>
          <a:prstGeom prst="roundRect">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r>
              <a:rPr lang="es-PE" sz="2800" b="1" dirty="0">
                <a:solidFill>
                  <a:schemeClr val="tx1"/>
                </a:solidFill>
                <a:latin typeface="Berlin Sans FB Demi" panose="020E0802020502020306" pitchFamily="34" charset="0"/>
              </a:rPr>
              <a:t>FORMULACION DEL PROBLEMA</a:t>
            </a:r>
          </a:p>
        </p:txBody>
      </p:sp>
      <p:sp>
        <p:nvSpPr>
          <p:cNvPr id="5" name="4 Pergamino horizontal"/>
          <p:cNvSpPr/>
          <p:nvPr/>
        </p:nvSpPr>
        <p:spPr>
          <a:xfrm>
            <a:off x="2311241" y="2548500"/>
            <a:ext cx="7775575" cy="2609056"/>
          </a:xfrm>
          <a:prstGeom prst="horizontalScroll">
            <a:avLst/>
          </a:prstGeom>
          <a:ln/>
        </p:spPr>
        <p:style>
          <a:lnRef idx="1">
            <a:schemeClr val="accent2"/>
          </a:lnRef>
          <a:fillRef idx="2">
            <a:schemeClr val="accent2"/>
          </a:fillRef>
          <a:effectRef idx="1">
            <a:schemeClr val="accent2"/>
          </a:effectRef>
          <a:fontRef idx="minor">
            <a:schemeClr val="dk1"/>
          </a:fontRef>
        </p:style>
        <p:txBody>
          <a:bodyPr anchor="ctr"/>
          <a:lstStyle/>
          <a:p>
            <a:pPr algn="ctr"/>
            <a:r>
              <a:rPr lang="es-PE" sz="2400" dirty="0"/>
              <a:t>¿QUE RELACION EXISTE ENTRE LA MOTIVACIÓN LABORAL Y LOS ESTILOS DE LIDERAZGO QUE RECIBEN LOS PROFESIONALES Y TÉCNICOS DE LOS ESTABLECIMIENTOS DE SALUD EN LA PROVINCIA DE BONGARÁ - 2016? </a:t>
            </a:r>
          </a:p>
        </p:txBody>
      </p:sp>
      <p:sp>
        <p:nvSpPr>
          <p:cNvPr id="2" name="Pentágono 1"/>
          <p:cNvSpPr/>
          <p:nvPr/>
        </p:nvSpPr>
        <p:spPr>
          <a:xfrm>
            <a:off x="393879" y="2857499"/>
            <a:ext cx="1625600" cy="21209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b="1" dirty="0">
                <a:solidFill>
                  <a:schemeClr val="tx1"/>
                </a:solidFill>
                <a:latin typeface="Berlin Sans FB Demi" panose="020E0802020502020306" pitchFamily="34" charset="0"/>
              </a:rPr>
              <a:t>PROBLEMA GENERAL</a:t>
            </a:r>
          </a:p>
        </p:txBody>
      </p:sp>
      <p:pic>
        <p:nvPicPr>
          <p:cNvPr id="7170" name="Picture 2" descr="Resultado de imagen para atencion en salud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93879" y="232003"/>
            <a:ext cx="2316497" cy="2316497"/>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Resultado de imagen para doctor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903712" y="2857499"/>
            <a:ext cx="19812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427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2093" y="48185"/>
            <a:ext cx="10396882" cy="1151965"/>
          </a:xfrm>
        </p:spPr>
        <p:txBody>
          <a:bodyPr/>
          <a:lstStyle/>
          <a:p>
            <a:pPr algn="ctr"/>
            <a:r>
              <a:rPr lang="es-PE" dirty="0"/>
              <a:t>REFERENCIAS BIBLIOGRAFICAS</a:t>
            </a:r>
          </a:p>
        </p:txBody>
      </p:sp>
      <p:sp>
        <p:nvSpPr>
          <p:cNvPr id="3" name="Marcador de contenido 2"/>
          <p:cNvSpPr>
            <a:spLocks noGrp="1"/>
          </p:cNvSpPr>
          <p:nvPr>
            <p:ph sz="quarter" idx="13"/>
          </p:nvPr>
        </p:nvSpPr>
        <p:spPr>
          <a:xfrm>
            <a:off x="687976" y="1200150"/>
            <a:ext cx="10394707" cy="4914899"/>
          </a:xfrm>
        </p:spPr>
        <p:txBody>
          <a:bodyPr>
            <a:noAutofit/>
          </a:bodyPr>
          <a:lstStyle/>
          <a:p>
            <a:pPr lvl="0" fontAlgn="base"/>
            <a:r>
              <a:rPr lang="es-PE" sz="1050" dirty="0">
                <a:latin typeface="Arial" panose="020B0604020202020204" pitchFamily="34" charset="0"/>
                <a:cs typeface="Arial" panose="020B0604020202020204" pitchFamily="34" charset="0"/>
              </a:rPr>
              <a:t>Berdecía P, Gonzáles G y </a:t>
            </a:r>
            <a:r>
              <a:rPr lang="es-PE" sz="1050" dirty="0" err="1">
                <a:latin typeface="Arial" panose="020B0604020202020204" pitchFamily="34" charset="0"/>
                <a:cs typeface="Arial" panose="020B0604020202020204" pitchFamily="34" charset="0"/>
              </a:rPr>
              <a:t>Carrasquillo</a:t>
            </a:r>
            <a:r>
              <a:rPr lang="es-PE" sz="1050" dirty="0">
                <a:latin typeface="Arial" panose="020B0604020202020204" pitchFamily="34" charset="0"/>
                <a:cs typeface="Arial" panose="020B0604020202020204" pitchFamily="34" charset="0"/>
              </a:rPr>
              <a:t> T. Estilos de liderazgo. [Citado, 2013]  </a:t>
            </a:r>
          </a:p>
          <a:p>
            <a:r>
              <a:rPr lang="es-PE" sz="1050" dirty="0">
                <a:latin typeface="Arial" panose="020B0604020202020204" pitchFamily="34" charset="0"/>
                <a:cs typeface="Arial" panose="020B0604020202020204" pitchFamily="34" charset="0"/>
              </a:rPr>
              <a:t>Obtenido </a:t>
            </a:r>
            <a:r>
              <a:rPr lang="es-PE" sz="1050" dirty="0" smtClean="0">
                <a:latin typeface="Arial" panose="020B0604020202020204" pitchFamily="34" charset="0"/>
                <a:cs typeface="Arial" panose="020B0604020202020204" pitchFamily="34" charset="0"/>
              </a:rPr>
              <a:t>de</a:t>
            </a:r>
            <a:r>
              <a:rPr lang="es-PE" sz="1050" dirty="0">
                <a:latin typeface="Arial" panose="020B0604020202020204" pitchFamily="34" charset="0"/>
                <a:cs typeface="Arial" panose="020B0604020202020204" pitchFamily="34" charset="0"/>
              </a:rPr>
              <a:t>: https://www.regent.edu/acad/global/publications/real/vol1no2/cruz.pdf.  </a:t>
            </a:r>
          </a:p>
          <a:p>
            <a:pPr lvl="0" fontAlgn="base"/>
            <a:r>
              <a:rPr lang="es-PE" sz="1050" dirty="0">
                <a:latin typeface="Arial" panose="020B0604020202020204" pitchFamily="34" charset="0"/>
                <a:cs typeface="Arial" panose="020B0604020202020204" pitchFamily="34" charset="0"/>
              </a:rPr>
              <a:t>León </a:t>
            </a:r>
            <a:r>
              <a:rPr lang="es-PE" sz="1050" dirty="0" smtClean="0">
                <a:latin typeface="Arial" panose="020B0604020202020204" pitchFamily="34" charset="0"/>
                <a:cs typeface="Arial" panose="020B0604020202020204" pitchFamily="34" charset="0"/>
              </a:rPr>
              <a:t>K</a:t>
            </a:r>
            <a:r>
              <a:rPr lang="es-PE" sz="1050" dirty="0">
                <a:latin typeface="Arial" panose="020B0604020202020204" pitchFamily="34" charset="0"/>
                <a:cs typeface="Arial" panose="020B0604020202020204" pitchFamily="34" charset="0"/>
              </a:rPr>
              <a:t>. </a:t>
            </a:r>
            <a:r>
              <a:rPr lang="es-PE" sz="1050" dirty="0" smtClean="0">
                <a:latin typeface="Arial" panose="020B0604020202020204" pitchFamily="34" charset="0"/>
                <a:cs typeface="Arial" panose="020B0604020202020204" pitchFamily="34" charset="0"/>
              </a:rPr>
              <a:t>Aportes del </a:t>
            </a:r>
            <a:r>
              <a:rPr lang="es-PE" sz="1050" dirty="0">
                <a:latin typeface="Arial" panose="020B0604020202020204" pitchFamily="34" charset="0"/>
                <a:cs typeface="Arial" panose="020B0604020202020204" pitchFamily="34" charset="0"/>
              </a:rPr>
              <a:t>	Liderazgo. 	[Citado, 	2013]. 	Obtenido 	de: http://www.bdigital.unal.edu.co/9641/1/7709562.2013.pdf. </a:t>
            </a:r>
          </a:p>
          <a:p>
            <a:pPr lvl="0" fontAlgn="base"/>
            <a:r>
              <a:rPr lang="es-PE" sz="1050" dirty="0">
                <a:latin typeface="Arial" panose="020B0604020202020204" pitchFamily="34" charset="0"/>
                <a:cs typeface="Arial" panose="020B0604020202020204" pitchFamily="34" charset="0"/>
              </a:rPr>
              <a:t>Aldana P. Definición de la Motivación. [Citado, 2014].  Obtenido de: http://repository.unimilitar.edu.co/bitstream/10654/11445/1/LA%20MOTIVACI</a:t>
            </a:r>
          </a:p>
          <a:p>
            <a:r>
              <a:rPr lang="es-PE" sz="1050" dirty="0">
                <a:latin typeface="Arial" panose="020B0604020202020204" pitchFamily="34" charset="0"/>
                <a:cs typeface="Arial" panose="020B0604020202020204" pitchFamily="34" charset="0"/>
              </a:rPr>
              <a:t>%C3%93N%20COMO%20PRINCIPIO%20ESENCIAL%20EN%20EL%20DE SEMPE%C3%91O%20EMPRESARIAL%20EFECTIVO.pdf  </a:t>
            </a:r>
          </a:p>
          <a:p>
            <a:pPr lvl="0" fontAlgn="base"/>
            <a:r>
              <a:rPr lang="es-PE" sz="1050" dirty="0">
                <a:latin typeface="Arial" panose="020B0604020202020204" pitchFamily="34" charset="0"/>
                <a:cs typeface="Arial" panose="020B0604020202020204" pitchFamily="34" charset="0"/>
              </a:rPr>
              <a:t>Quezada, C. Percepción del liderazgo en las(os) enfermeras(os) de un hospital del sur de chile. [Citado, 2014].  Recuperado de: </a:t>
            </a:r>
          </a:p>
          <a:p>
            <a:r>
              <a:rPr lang="es-PE" sz="1050" dirty="0">
                <a:latin typeface="Arial" panose="020B0604020202020204" pitchFamily="34" charset="0"/>
                <a:cs typeface="Arial" panose="020B0604020202020204" pitchFamily="34" charset="0"/>
              </a:rPr>
              <a:t>http://www.scielo.cl/pdf/cienf/v20n2/art_05.pdf </a:t>
            </a:r>
          </a:p>
          <a:p>
            <a:pPr lvl="0" fontAlgn="base"/>
            <a:r>
              <a:rPr lang="es-PE" sz="1050" dirty="0">
                <a:latin typeface="Arial" panose="020B0604020202020204" pitchFamily="34" charset="0"/>
                <a:cs typeface="Arial" panose="020B0604020202020204" pitchFamily="34" charset="0"/>
              </a:rPr>
              <a:t>Palacios </a:t>
            </a:r>
            <a:r>
              <a:rPr lang="es-PE" sz="1050" dirty="0" smtClean="0">
                <a:latin typeface="Arial" panose="020B0604020202020204" pitchFamily="34" charset="0"/>
                <a:cs typeface="Arial" panose="020B0604020202020204" pitchFamily="34" charset="0"/>
              </a:rPr>
              <a:t>T</a:t>
            </a:r>
            <a:r>
              <a:rPr lang="es-PE" sz="1050" dirty="0">
                <a:latin typeface="Arial" panose="020B0604020202020204" pitchFamily="34" charset="0"/>
                <a:cs typeface="Arial" panose="020B0604020202020204" pitchFamily="34" charset="0"/>
              </a:rPr>
              <a:t>. </a:t>
            </a:r>
            <a:r>
              <a:rPr lang="es-PE" sz="1050" dirty="0" smtClean="0">
                <a:latin typeface="Arial" panose="020B0604020202020204" pitchFamily="34" charset="0"/>
                <a:cs typeface="Arial" panose="020B0604020202020204" pitchFamily="34" charset="0"/>
              </a:rPr>
              <a:t>El Liderazgo</a:t>
            </a:r>
            <a:r>
              <a:rPr lang="es-PE" sz="1050" dirty="0">
                <a:latin typeface="Arial" panose="020B0604020202020204" pitchFamily="34" charset="0"/>
                <a:cs typeface="Arial" panose="020B0604020202020204" pitchFamily="34" charset="0"/>
              </a:rPr>
              <a:t>. </a:t>
            </a:r>
            <a:r>
              <a:rPr lang="es-PE" sz="1050" dirty="0" smtClean="0">
                <a:latin typeface="Arial" panose="020B0604020202020204" pitchFamily="34" charset="0"/>
                <a:cs typeface="Arial" panose="020B0604020202020204" pitchFamily="34" charset="0"/>
              </a:rPr>
              <a:t>[</a:t>
            </a:r>
            <a:r>
              <a:rPr lang="es-PE" sz="1050" dirty="0">
                <a:latin typeface="Arial" panose="020B0604020202020204" pitchFamily="34" charset="0"/>
                <a:cs typeface="Arial" panose="020B0604020202020204" pitchFamily="34" charset="0"/>
              </a:rPr>
              <a:t>Citado, 	</a:t>
            </a:r>
            <a:r>
              <a:rPr lang="es-PE" sz="1050" dirty="0" smtClean="0">
                <a:latin typeface="Arial" panose="020B0604020202020204" pitchFamily="34" charset="0"/>
                <a:cs typeface="Arial" panose="020B0604020202020204" pitchFamily="34" charset="0"/>
              </a:rPr>
              <a:t>2012] Obtenido de</a:t>
            </a:r>
            <a:r>
              <a:rPr lang="es-PE" sz="1050" dirty="0">
                <a:latin typeface="Arial" panose="020B0604020202020204" pitchFamily="34" charset="0"/>
                <a:cs typeface="Arial" panose="020B0604020202020204" pitchFamily="34" charset="0"/>
              </a:rPr>
              <a:t>: tesis.unjbg.edu.pe:8080/.../72_2013_Palacios_Uchasara_NR_FACS_Enf.  </a:t>
            </a:r>
          </a:p>
          <a:p>
            <a:pPr lvl="0" fontAlgn="base"/>
            <a:r>
              <a:rPr lang="es-PE" sz="1050" dirty="0">
                <a:latin typeface="Arial" panose="020B0604020202020204" pitchFamily="34" charset="0"/>
                <a:cs typeface="Arial" panose="020B0604020202020204" pitchFamily="34" charset="0"/>
              </a:rPr>
              <a:t>Brown O. Cambio Organizacional. [Citado, 2012].  Obtenido de: http://www.esan.edu.pe/conexion/actualidad/2012/10/09/liderazgo-cambioorganizacional/  </a:t>
            </a:r>
          </a:p>
          <a:p>
            <a:pPr lvl="0" fontAlgn="base"/>
            <a:r>
              <a:rPr lang="es-PE" sz="1050" dirty="0">
                <a:latin typeface="Arial" panose="020B0604020202020204" pitchFamily="34" charset="0"/>
                <a:cs typeface="Arial" panose="020B0604020202020204" pitchFamily="34" charset="0"/>
              </a:rPr>
              <a:t>Lagos, C. Estudio de la relación entre el estilo de liderazgo de mujeres en </a:t>
            </a:r>
            <a:r>
              <a:rPr lang="es-PE" sz="1050" dirty="0" err="1">
                <a:latin typeface="Arial" panose="020B0604020202020204" pitchFamily="34" charset="0"/>
                <a:cs typeface="Arial" panose="020B0604020202020204" pitchFamily="34" charset="0"/>
              </a:rPr>
              <a:t>cargosdirectivos</a:t>
            </a:r>
            <a:r>
              <a:rPr lang="es-PE" sz="1050" dirty="0">
                <a:latin typeface="Arial" panose="020B0604020202020204" pitchFamily="34" charset="0"/>
                <a:cs typeface="Arial" panose="020B0604020202020204" pitchFamily="34" charset="0"/>
              </a:rPr>
              <a:t> y el tipo de cultura organizacional. Ciudad de Buenos Aires:  </a:t>
            </a:r>
          </a:p>
          <a:p>
            <a:r>
              <a:rPr lang="es-PE" sz="1050" dirty="0">
                <a:latin typeface="Arial" panose="020B0604020202020204" pitchFamily="34" charset="0"/>
                <a:cs typeface="Arial" panose="020B0604020202020204" pitchFamily="34" charset="0"/>
              </a:rPr>
              <a:t>[Citado, 2014]. Obtenido </a:t>
            </a:r>
            <a:r>
              <a:rPr lang="es-PE" sz="1050" dirty="0" smtClean="0">
                <a:latin typeface="Arial" panose="020B0604020202020204" pitchFamily="34" charset="0"/>
                <a:cs typeface="Arial" panose="020B0604020202020204" pitchFamily="34" charset="0"/>
              </a:rPr>
              <a:t> de</a:t>
            </a:r>
            <a:r>
              <a:rPr lang="es-PE" sz="1050" dirty="0">
                <a:latin typeface="Arial" panose="020B0604020202020204" pitchFamily="34" charset="0"/>
                <a:cs typeface="Arial" panose="020B0604020202020204" pitchFamily="34" charset="0"/>
              </a:rPr>
              <a:t>: http://dspace.uces.edu.ar:8180/xmlui/bitstream/handle/123456789/2606/Estu </a:t>
            </a:r>
            <a:r>
              <a:rPr lang="es-PE" sz="1050" dirty="0" err="1">
                <a:latin typeface="Arial" panose="020B0604020202020204" pitchFamily="34" charset="0"/>
                <a:cs typeface="Arial" panose="020B0604020202020204" pitchFamily="34" charset="0"/>
              </a:rPr>
              <a:t>dio_Lagos.pdf?sequence</a:t>
            </a:r>
            <a:r>
              <a:rPr lang="es-PE" sz="1050" dirty="0">
                <a:latin typeface="Arial" panose="020B0604020202020204" pitchFamily="34" charset="0"/>
                <a:cs typeface="Arial" panose="020B0604020202020204" pitchFamily="34" charset="0"/>
              </a:rPr>
              <a:t>=1 </a:t>
            </a:r>
          </a:p>
          <a:p>
            <a:pPr algn="just"/>
            <a:endParaRPr lang="es-PE" sz="700" dirty="0">
              <a:latin typeface="Franklin Gothic Book"/>
            </a:endParaRPr>
          </a:p>
        </p:txBody>
      </p:sp>
      <p:pic>
        <p:nvPicPr>
          <p:cNvPr id="60418" name="Picture 2" descr="Resultado de imagen para doctor gif con movimiento"/>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44458" y="624167"/>
            <a:ext cx="1025167" cy="125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297402"/>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00896" y="2734841"/>
            <a:ext cx="8610600" cy="1293028"/>
          </a:xfrm>
        </p:spPr>
        <p:txBody>
          <a:bodyPr>
            <a:noAutofit/>
          </a:bodyPr>
          <a:lstStyle/>
          <a:p>
            <a:pPr algn="ctr"/>
            <a:r>
              <a:rPr lang="es-PE" sz="9600" b="1" cap="none" dirty="0">
                <a:ln w="22225">
                  <a:solidFill>
                    <a:schemeClr val="accent2"/>
                  </a:solidFill>
                  <a:prstDash val="solid"/>
                </a:ln>
                <a:solidFill>
                  <a:schemeClr val="tx1"/>
                </a:solidFill>
              </a:rPr>
              <a:t>ANEXOS</a:t>
            </a:r>
          </a:p>
        </p:txBody>
      </p:sp>
      <p:pic>
        <p:nvPicPr>
          <p:cNvPr id="3" name="Picture 2" descr="Imagen relacionad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503276" y="500132"/>
            <a:ext cx="2418708" cy="5225603"/>
          </a:xfrm>
          <a:prstGeom prst="rect">
            <a:avLst/>
          </a:prstGeom>
          <a:noFill/>
          <a:extLst>
            <a:ext uri="{909E8E84-426E-40DD-AFC4-6F175D3DCCD1}">
              <a14:hiddenFill xmlns:a14="http://schemas.microsoft.com/office/drawing/2010/main">
                <a:solidFill>
                  <a:srgbClr val="FFFFFF"/>
                </a:solidFill>
              </a14:hiddenFill>
            </a:ext>
          </a:extLst>
        </p:spPr>
      </p:pic>
      <p:pic>
        <p:nvPicPr>
          <p:cNvPr id="49154" name="Picture 2" descr="Resultado de imagen para doctor gif con movimiento"/>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9" y="357388"/>
            <a:ext cx="27241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1267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a:blip r:embed="rId2">
            <a:extLst>
              <a:ext uri="{28A0092B-C50C-407E-A947-70E740481C1C}">
                <a14:useLocalDpi xmlns:a14="http://schemas.microsoft.com/office/drawing/2010/main" val="0"/>
              </a:ext>
            </a:extLst>
          </a:blip>
          <a:srcRect/>
          <a:stretch>
            <a:fillRect/>
          </a:stretch>
        </p:blipFill>
        <p:spPr bwMode="auto">
          <a:xfrm>
            <a:off x="90152" y="0"/>
            <a:ext cx="5705341" cy="6581104"/>
          </a:xfrm>
          <a:prstGeom prst="rect">
            <a:avLst/>
          </a:prstGeom>
          <a:noFill/>
          <a:ln>
            <a:noFill/>
          </a:ln>
        </p:spPr>
      </p:pic>
      <p:pic>
        <p:nvPicPr>
          <p:cNvPr id="5" name="Imagen 4"/>
          <p:cNvPicPr/>
          <p:nvPr/>
        </p:nvPicPr>
        <p:blipFill>
          <a:blip r:embed="rId3">
            <a:extLst>
              <a:ext uri="{28A0092B-C50C-407E-A947-70E740481C1C}">
                <a14:useLocalDpi xmlns:a14="http://schemas.microsoft.com/office/drawing/2010/main" val="0"/>
              </a:ext>
            </a:extLst>
          </a:blip>
          <a:srcRect/>
          <a:stretch>
            <a:fillRect/>
          </a:stretch>
        </p:blipFill>
        <p:spPr bwMode="auto">
          <a:xfrm>
            <a:off x="6040192" y="0"/>
            <a:ext cx="5847008" cy="6581104"/>
          </a:xfrm>
          <a:prstGeom prst="rect">
            <a:avLst/>
          </a:prstGeom>
          <a:noFill/>
          <a:ln>
            <a:noFill/>
          </a:ln>
        </p:spPr>
      </p:pic>
      <p:pic>
        <p:nvPicPr>
          <p:cNvPr id="6" name="Picture 2" descr="Imagen relacionada"/>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229046" y="4778062"/>
            <a:ext cx="1532288" cy="1803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5197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a:blip r:embed="rId2">
            <a:extLst>
              <a:ext uri="{28A0092B-C50C-407E-A947-70E740481C1C}">
                <a14:useLocalDpi xmlns:a14="http://schemas.microsoft.com/office/drawing/2010/main" val="0"/>
              </a:ext>
            </a:extLst>
          </a:blip>
          <a:srcRect/>
          <a:stretch>
            <a:fillRect/>
          </a:stretch>
        </p:blipFill>
        <p:spPr bwMode="auto">
          <a:xfrm>
            <a:off x="3245476" y="0"/>
            <a:ext cx="5434885" cy="6658377"/>
          </a:xfrm>
          <a:prstGeom prst="rect">
            <a:avLst/>
          </a:prstGeom>
          <a:noFill/>
          <a:ln>
            <a:noFill/>
          </a:ln>
        </p:spPr>
      </p:pic>
      <p:pic>
        <p:nvPicPr>
          <p:cNvPr id="5" name="Picture 2" descr="Imagen relacionada"/>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61495"/>
            <a:ext cx="2418708" cy="52256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esultado de imagen para doctor gif con movimiento"/>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680361" y="1878330"/>
            <a:ext cx="27241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1482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41870" y="2721589"/>
            <a:ext cx="8610600" cy="1293028"/>
          </a:xfrm>
        </p:spPr>
        <p:txBody>
          <a:bodyPr>
            <a:noAutofit/>
          </a:bodyPr>
          <a:lstStyle/>
          <a:p>
            <a:pPr algn="ctr"/>
            <a:r>
              <a:rPr lang="es-PE" sz="9600" b="1" cap="none" dirty="0">
                <a:ln w="22225">
                  <a:solidFill>
                    <a:schemeClr val="accent2"/>
                  </a:solidFill>
                  <a:prstDash val="solid"/>
                </a:ln>
                <a:solidFill>
                  <a:schemeClr val="accent2">
                    <a:lumMod val="40000"/>
                    <a:lumOff val="60000"/>
                  </a:schemeClr>
                </a:solidFill>
              </a:rPr>
              <a:t>GALERIA DE FOTOS</a:t>
            </a:r>
          </a:p>
        </p:txBody>
      </p:sp>
      <p:pic>
        <p:nvPicPr>
          <p:cNvPr id="3" name="Picture 2" descr="Imagen relacionad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503276" y="500132"/>
            <a:ext cx="2418708" cy="5225603"/>
          </a:xfrm>
          <a:prstGeom prst="rect">
            <a:avLst/>
          </a:prstGeom>
          <a:noFill/>
          <a:extLst>
            <a:ext uri="{909E8E84-426E-40DD-AFC4-6F175D3DCCD1}">
              <a14:hiddenFill xmlns:a14="http://schemas.microsoft.com/office/drawing/2010/main">
                <a:solidFill>
                  <a:srgbClr val="FFFFFF"/>
                </a:solidFill>
              </a14:hiddenFill>
            </a:ext>
          </a:extLst>
        </p:spPr>
      </p:pic>
      <p:pic>
        <p:nvPicPr>
          <p:cNvPr id="49154" name="Picture 2" descr="Resultado de imagen para doctor gif con movimiento"/>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9" y="357388"/>
            <a:ext cx="27241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078761"/>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87233"/>
          <p:cNvGrpSpPr/>
          <p:nvPr/>
        </p:nvGrpSpPr>
        <p:grpSpPr>
          <a:xfrm>
            <a:off x="585497" y="-366504"/>
            <a:ext cx="5106966" cy="3579170"/>
            <a:chOff x="0" y="7467"/>
            <a:chExt cx="5938767" cy="4491920"/>
          </a:xfrm>
        </p:grpSpPr>
        <p:sp>
          <p:nvSpPr>
            <p:cNvPr id="11" name="Rectangle 12070"/>
            <p:cNvSpPr/>
            <p:nvPr/>
          </p:nvSpPr>
          <p:spPr>
            <a:xfrm>
              <a:off x="0" y="194919"/>
              <a:ext cx="50673" cy="22438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4F81BD"/>
                  </a:solidFill>
                  <a:effectLst/>
                  <a:latin typeface="Times New Roman" panose="02020603050405020304" pitchFamily="18" charset="0"/>
                  <a:ea typeface="Times New Roman" panose="02020603050405020304" pitchFamily="18"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12" name="Rectangle 12072"/>
            <p:cNvSpPr/>
            <p:nvPr/>
          </p:nvSpPr>
          <p:spPr>
            <a:xfrm>
              <a:off x="5427929" y="194919"/>
              <a:ext cx="202692" cy="224380"/>
            </a:xfrm>
            <a:prstGeom prst="rect">
              <a:avLst/>
            </a:prstGeom>
            <a:ln>
              <a:noFill/>
            </a:ln>
          </p:spPr>
          <p:txBody>
            <a:bodyPr vert="horz" lIns="0" tIns="0" rIns="0" bIns="0" rtlCol="0">
              <a:noAutofit/>
            </a:bodyPr>
            <a:lstStyle/>
            <a:p>
              <a:pPr marL="6350" marR="89535" indent="-6350" algn="l">
                <a:lnSpc>
                  <a:spcPct val="107000"/>
                </a:lnSpc>
                <a:spcAft>
                  <a:spcPts val="800"/>
                </a:spcAft>
              </a:pPr>
              <a:endParaRPr lang="es-PE" sz="1200" dirty="0">
                <a:solidFill>
                  <a:srgbClr val="000000"/>
                </a:solidFill>
                <a:effectLst/>
                <a:latin typeface="Arial" panose="020B0604020202020204" pitchFamily="34" charset="0"/>
                <a:ea typeface="Arial" panose="020B0604020202020204" pitchFamily="34" charset="0"/>
              </a:endParaRPr>
            </a:p>
          </p:txBody>
        </p:sp>
        <p:sp>
          <p:nvSpPr>
            <p:cNvPr id="13" name="Rectangle 12074"/>
            <p:cNvSpPr/>
            <p:nvPr/>
          </p:nvSpPr>
          <p:spPr>
            <a:xfrm>
              <a:off x="0" y="652119"/>
              <a:ext cx="50673" cy="22438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000000"/>
                  </a:solidFill>
                  <a:effectLst/>
                  <a:latin typeface="Times New Roman" panose="02020603050405020304" pitchFamily="18" charset="0"/>
                  <a:ea typeface="Times New Roman" panose="02020603050405020304" pitchFamily="18"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14" name="Rectangle 12077"/>
            <p:cNvSpPr/>
            <p:nvPr/>
          </p:nvSpPr>
          <p:spPr>
            <a:xfrm>
              <a:off x="5886653" y="4138142"/>
              <a:ext cx="50673" cy="22438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000000"/>
                  </a:solidFill>
                  <a:effectLst/>
                  <a:latin typeface="Times New Roman" panose="02020603050405020304" pitchFamily="18" charset="0"/>
                  <a:ea typeface="Times New Roman" panose="02020603050405020304" pitchFamily="18" charset="0"/>
                </a:rPr>
                <a:t> </a:t>
              </a:r>
              <a:endParaRPr lang="es-PE" sz="1200">
                <a:solidFill>
                  <a:srgbClr val="000000"/>
                </a:solidFill>
                <a:effectLst/>
                <a:latin typeface="Arial" panose="020B0604020202020204" pitchFamily="34" charset="0"/>
                <a:ea typeface="Arial" panose="020B0604020202020204" pitchFamily="34" charset="0"/>
              </a:endParaRPr>
            </a:p>
          </p:txBody>
        </p:sp>
        <p:pic>
          <p:nvPicPr>
            <p:cNvPr id="15" name="Picture 12110"/>
            <p:cNvPicPr/>
            <p:nvPr/>
          </p:nvPicPr>
          <p:blipFill>
            <a:blip r:embed="rId2"/>
            <a:stretch>
              <a:fillRect/>
            </a:stretch>
          </p:blipFill>
          <p:spPr>
            <a:xfrm>
              <a:off x="94564" y="921258"/>
              <a:ext cx="5693537" cy="3263900"/>
            </a:xfrm>
            <a:prstGeom prst="rect">
              <a:avLst/>
            </a:prstGeom>
          </p:spPr>
        </p:pic>
        <p:pic>
          <p:nvPicPr>
            <p:cNvPr id="16" name="Picture 12112"/>
            <p:cNvPicPr/>
            <p:nvPr/>
          </p:nvPicPr>
          <p:blipFill>
            <a:blip r:embed="rId3"/>
            <a:stretch>
              <a:fillRect/>
            </a:stretch>
          </p:blipFill>
          <p:spPr>
            <a:xfrm>
              <a:off x="242054" y="1231931"/>
              <a:ext cx="5696713" cy="3267456"/>
            </a:xfrm>
            <a:prstGeom prst="rect">
              <a:avLst/>
            </a:prstGeom>
          </p:spPr>
        </p:pic>
        <p:sp>
          <p:nvSpPr>
            <p:cNvPr id="17" name="Shape 12113"/>
            <p:cNvSpPr/>
            <p:nvPr/>
          </p:nvSpPr>
          <p:spPr>
            <a:xfrm>
              <a:off x="76784" y="903478"/>
              <a:ext cx="2864549" cy="3299460"/>
            </a:xfrm>
            <a:custGeom>
              <a:avLst/>
              <a:gdLst/>
              <a:ahLst/>
              <a:cxnLst/>
              <a:rect l="0" t="0" r="0" b="0"/>
              <a:pathLst>
                <a:path w="2864549" h="3299460">
                  <a:moveTo>
                    <a:pt x="0" y="0"/>
                  </a:moveTo>
                  <a:lnTo>
                    <a:pt x="2864549" y="0"/>
                  </a:lnTo>
                  <a:lnTo>
                    <a:pt x="2864549" y="17780"/>
                  </a:lnTo>
                  <a:lnTo>
                    <a:pt x="17780" y="17780"/>
                  </a:lnTo>
                  <a:lnTo>
                    <a:pt x="17780" y="3281680"/>
                  </a:lnTo>
                  <a:lnTo>
                    <a:pt x="2864549" y="3281680"/>
                  </a:lnTo>
                  <a:lnTo>
                    <a:pt x="2864549" y="3299460"/>
                  </a:lnTo>
                  <a:lnTo>
                    <a:pt x="0" y="329946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18" name="Shape 12114"/>
            <p:cNvSpPr/>
            <p:nvPr/>
          </p:nvSpPr>
          <p:spPr>
            <a:xfrm>
              <a:off x="5664" y="832357"/>
              <a:ext cx="2935668" cy="3440939"/>
            </a:xfrm>
            <a:custGeom>
              <a:avLst/>
              <a:gdLst/>
              <a:ahLst/>
              <a:cxnLst/>
              <a:rect l="0" t="0" r="0" b="0"/>
              <a:pathLst>
                <a:path w="2935668" h="3440939">
                  <a:moveTo>
                    <a:pt x="0" y="0"/>
                  </a:moveTo>
                  <a:lnTo>
                    <a:pt x="2935668" y="0"/>
                  </a:lnTo>
                  <a:lnTo>
                    <a:pt x="2935668" y="53340"/>
                  </a:lnTo>
                  <a:lnTo>
                    <a:pt x="53340" y="53340"/>
                  </a:lnTo>
                  <a:lnTo>
                    <a:pt x="53340" y="3388360"/>
                  </a:lnTo>
                  <a:lnTo>
                    <a:pt x="2935668" y="3388360"/>
                  </a:lnTo>
                  <a:lnTo>
                    <a:pt x="2935668" y="3440939"/>
                  </a:lnTo>
                  <a:lnTo>
                    <a:pt x="0" y="3440939"/>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19" name="Shape 12115"/>
            <p:cNvSpPr/>
            <p:nvPr/>
          </p:nvSpPr>
          <p:spPr>
            <a:xfrm>
              <a:off x="2941333" y="903478"/>
              <a:ext cx="2864549" cy="3299460"/>
            </a:xfrm>
            <a:custGeom>
              <a:avLst/>
              <a:gdLst/>
              <a:ahLst/>
              <a:cxnLst/>
              <a:rect l="0" t="0" r="0" b="0"/>
              <a:pathLst>
                <a:path w="2864549" h="3299460">
                  <a:moveTo>
                    <a:pt x="0" y="0"/>
                  </a:moveTo>
                  <a:lnTo>
                    <a:pt x="2864549" y="0"/>
                  </a:lnTo>
                  <a:lnTo>
                    <a:pt x="2864549" y="3299460"/>
                  </a:lnTo>
                  <a:lnTo>
                    <a:pt x="0" y="3299460"/>
                  </a:lnTo>
                  <a:lnTo>
                    <a:pt x="0" y="3281680"/>
                  </a:lnTo>
                  <a:lnTo>
                    <a:pt x="2846769" y="3281680"/>
                  </a:lnTo>
                  <a:lnTo>
                    <a:pt x="2846769" y="17780"/>
                  </a:lnTo>
                  <a:lnTo>
                    <a:pt x="0" y="1778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20" name="Shape 12116"/>
            <p:cNvSpPr/>
            <p:nvPr/>
          </p:nvSpPr>
          <p:spPr>
            <a:xfrm>
              <a:off x="2941333" y="832357"/>
              <a:ext cx="2935669" cy="3440939"/>
            </a:xfrm>
            <a:custGeom>
              <a:avLst/>
              <a:gdLst/>
              <a:ahLst/>
              <a:cxnLst/>
              <a:rect l="0" t="0" r="0" b="0"/>
              <a:pathLst>
                <a:path w="2935669" h="3440939">
                  <a:moveTo>
                    <a:pt x="0" y="0"/>
                  </a:moveTo>
                  <a:lnTo>
                    <a:pt x="2935669" y="0"/>
                  </a:lnTo>
                  <a:lnTo>
                    <a:pt x="2935669" y="3440939"/>
                  </a:lnTo>
                  <a:lnTo>
                    <a:pt x="0" y="3440939"/>
                  </a:lnTo>
                  <a:lnTo>
                    <a:pt x="0" y="3388360"/>
                  </a:lnTo>
                  <a:lnTo>
                    <a:pt x="2882328" y="3388360"/>
                  </a:lnTo>
                  <a:lnTo>
                    <a:pt x="2882328" y="53340"/>
                  </a:lnTo>
                  <a:lnTo>
                    <a:pt x="0" y="5334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22" name="Rectangle 12119"/>
            <p:cNvSpPr/>
            <p:nvPr/>
          </p:nvSpPr>
          <p:spPr>
            <a:xfrm>
              <a:off x="3859352" y="7467"/>
              <a:ext cx="50673" cy="22438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000000"/>
                  </a:solidFill>
                  <a:effectLst/>
                  <a:latin typeface="Times New Roman" panose="02020603050405020304" pitchFamily="18" charset="0"/>
                  <a:ea typeface="Times New Roman" panose="02020603050405020304" pitchFamily="18" charset="0"/>
                </a:rPr>
                <a:t> </a:t>
              </a:r>
              <a:endParaRPr lang="es-PE" sz="1200">
                <a:solidFill>
                  <a:srgbClr val="000000"/>
                </a:solidFill>
                <a:effectLst/>
                <a:latin typeface="Arial" panose="020B0604020202020204" pitchFamily="34" charset="0"/>
                <a:ea typeface="Arial" panose="020B0604020202020204" pitchFamily="34" charset="0"/>
              </a:endParaRPr>
            </a:p>
          </p:txBody>
        </p:sp>
      </p:grpSp>
      <p:grpSp>
        <p:nvGrpSpPr>
          <p:cNvPr id="23" name="Group 87081"/>
          <p:cNvGrpSpPr/>
          <p:nvPr/>
        </p:nvGrpSpPr>
        <p:grpSpPr>
          <a:xfrm>
            <a:off x="6272012" y="380026"/>
            <a:ext cx="4888209" cy="5989955"/>
            <a:chOff x="0" y="-8104"/>
            <a:chExt cx="5880938" cy="7711101"/>
          </a:xfrm>
        </p:grpSpPr>
        <p:sp>
          <p:nvSpPr>
            <p:cNvPr id="24" name="Rectangle 12039"/>
            <p:cNvSpPr/>
            <p:nvPr/>
          </p:nvSpPr>
          <p:spPr>
            <a:xfrm>
              <a:off x="0" y="0"/>
              <a:ext cx="50673" cy="22438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000000"/>
                  </a:solidFill>
                  <a:effectLst/>
                  <a:latin typeface="Times New Roman" panose="02020603050405020304" pitchFamily="18" charset="0"/>
                  <a:ea typeface="Times New Roman" panose="02020603050405020304" pitchFamily="18"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25" name="Rectangle 12040"/>
            <p:cNvSpPr/>
            <p:nvPr/>
          </p:nvSpPr>
          <p:spPr>
            <a:xfrm>
              <a:off x="5830265" y="3257170"/>
              <a:ext cx="50673" cy="22438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000000"/>
                  </a:solidFill>
                  <a:effectLst/>
                  <a:latin typeface="Times New Roman" panose="02020603050405020304" pitchFamily="18" charset="0"/>
                  <a:ea typeface="Times New Roman" panose="02020603050405020304" pitchFamily="18"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26" name="Rectangle 12041"/>
            <p:cNvSpPr/>
            <p:nvPr/>
          </p:nvSpPr>
          <p:spPr>
            <a:xfrm>
              <a:off x="2790774" y="3394329"/>
              <a:ext cx="50673" cy="22438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000000"/>
                  </a:solidFill>
                  <a:effectLst/>
                  <a:latin typeface="Times New Roman" panose="02020603050405020304" pitchFamily="18" charset="0"/>
                  <a:ea typeface="Times New Roman" panose="02020603050405020304" pitchFamily="18"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27" name="Rectangle 12042"/>
            <p:cNvSpPr/>
            <p:nvPr/>
          </p:nvSpPr>
          <p:spPr>
            <a:xfrm>
              <a:off x="5772353" y="7050431"/>
              <a:ext cx="56314" cy="226002"/>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000000"/>
                  </a:solidFill>
                  <a:effectLst/>
                  <a:latin typeface="Arial" panose="020B0604020202020204" pitchFamily="34" charset="0"/>
                  <a:ea typeface="Arial" panose="020B0604020202020204" pitchFamily="34" charset="0"/>
                </a:rPr>
                <a:t> </a:t>
              </a:r>
            </a:p>
          </p:txBody>
        </p:sp>
        <p:sp>
          <p:nvSpPr>
            <p:cNvPr id="28" name="Rectangle 12043"/>
            <p:cNvSpPr/>
            <p:nvPr/>
          </p:nvSpPr>
          <p:spPr>
            <a:xfrm>
              <a:off x="2790774" y="7190639"/>
              <a:ext cx="56314" cy="226002"/>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000000"/>
                  </a:solidFill>
                  <a:effectLst/>
                  <a:latin typeface="Arial" panose="020B0604020202020204" pitchFamily="34" charset="0"/>
                  <a:ea typeface="Arial" panose="020B0604020202020204" pitchFamily="34" charset="0"/>
                </a:rPr>
                <a:t> </a:t>
              </a:r>
            </a:p>
          </p:txBody>
        </p:sp>
        <p:sp>
          <p:nvSpPr>
            <p:cNvPr id="29" name="Rectangle 12044"/>
            <p:cNvSpPr/>
            <p:nvPr/>
          </p:nvSpPr>
          <p:spPr>
            <a:xfrm>
              <a:off x="2790774" y="7365899"/>
              <a:ext cx="56314" cy="226002"/>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000000"/>
                  </a:solidFill>
                  <a:effectLst/>
                  <a:latin typeface="Arial" panose="020B0604020202020204" pitchFamily="34" charset="0"/>
                  <a:ea typeface="Arial" panose="020B0604020202020204" pitchFamily="34" charset="0"/>
                </a:rPr>
                <a:t> </a:t>
              </a:r>
            </a:p>
          </p:txBody>
        </p:sp>
        <p:pic>
          <p:nvPicPr>
            <p:cNvPr id="30" name="Picture 12047"/>
            <p:cNvPicPr/>
            <p:nvPr/>
          </p:nvPicPr>
          <p:blipFill>
            <a:blip r:embed="rId4"/>
            <a:stretch>
              <a:fillRect/>
            </a:stretch>
          </p:blipFill>
          <p:spPr>
            <a:xfrm>
              <a:off x="94564" y="268758"/>
              <a:ext cx="5629275" cy="3028950"/>
            </a:xfrm>
            <a:prstGeom prst="rect">
              <a:avLst/>
            </a:prstGeom>
          </p:spPr>
        </p:pic>
        <p:pic>
          <p:nvPicPr>
            <p:cNvPr id="31" name="Picture 12049"/>
            <p:cNvPicPr/>
            <p:nvPr/>
          </p:nvPicPr>
          <p:blipFill>
            <a:blip r:embed="rId5"/>
            <a:stretch>
              <a:fillRect/>
            </a:stretch>
          </p:blipFill>
          <p:spPr>
            <a:xfrm>
              <a:off x="92849" y="-8104"/>
              <a:ext cx="5632704" cy="3307715"/>
            </a:xfrm>
            <a:prstGeom prst="rect">
              <a:avLst/>
            </a:prstGeom>
          </p:spPr>
        </p:pic>
        <p:sp>
          <p:nvSpPr>
            <p:cNvPr id="32" name="Shape 12050"/>
            <p:cNvSpPr/>
            <p:nvPr/>
          </p:nvSpPr>
          <p:spPr>
            <a:xfrm>
              <a:off x="76784" y="250978"/>
              <a:ext cx="2832418" cy="3064510"/>
            </a:xfrm>
            <a:custGeom>
              <a:avLst/>
              <a:gdLst/>
              <a:ahLst/>
              <a:cxnLst/>
              <a:rect l="0" t="0" r="0" b="0"/>
              <a:pathLst>
                <a:path w="2832418" h="3064510">
                  <a:moveTo>
                    <a:pt x="0" y="0"/>
                  </a:moveTo>
                  <a:lnTo>
                    <a:pt x="2832418" y="0"/>
                  </a:lnTo>
                  <a:lnTo>
                    <a:pt x="2832418" y="17780"/>
                  </a:lnTo>
                  <a:lnTo>
                    <a:pt x="17780" y="17780"/>
                  </a:lnTo>
                  <a:lnTo>
                    <a:pt x="17780" y="3046730"/>
                  </a:lnTo>
                  <a:lnTo>
                    <a:pt x="2832418" y="3046730"/>
                  </a:lnTo>
                  <a:lnTo>
                    <a:pt x="2832418" y="3064510"/>
                  </a:lnTo>
                  <a:lnTo>
                    <a:pt x="0" y="306451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33" name="Shape 12051"/>
            <p:cNvSpPr/>
            <p:nvPr/>
          </p:nvSpPr>
          <p:spPr>
            <a:xfrm>
              <a:off x="5664" y="179857"/>
              <a:ext cx="2903537" cy="3206751"/>
            </a:xfrm>
            <a:custGeom>
              <a:avLst/>
              <a:gdLst/>
              <a:ahLst/>
              <a:cxnLst/>
              <a:rect l="0" t="0" r="0" b="0"/>
              <a:pathLst>
                <a:path w="2903537" h="3206751">
                  <a:moveTo>
                    <a:pt x="0" y="0"/>
                  </a:moveTo>
                  <a:lnTo>
                    <a:pt x="2903537" y="0"/>
                  </a:lnTo>
                  <a:lnTo>
                    <a:pt x="2903537" y="53340"/>
                  </a:lnTo>
                  <a:lnTo>
                    <a:pt x="53340" y="53340"/>
                  </a:lnTo>
                  <a:lnTo>
                    <a:pt x="53340" y="3153410"/>
                  </a:lnTo>
                  <a:lnTo>
                    <a:pt x="2903537" y="3153410"/>
                  </a:lnTo>
                  <a:lnTo>
                    <a:pt x="2903537" y="3206751"/>
                  </a:lnTo>
                  <a:lnTo>
                    <a:pt x="0" y="3206751"/>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34" name="Shape 12052"/>
            <p:cNvSpPr/>
            <p:nvPr/>
          </p:nvSpPr>
          <p:spPr>
            <a:xfrm>
              <a:off x="2909202" y="250978"/>
              <a:ext cx="2832418" cy="3064510"/>
            </a:xfrm>
            <a:custGeom>
              <a:avLst/>
              <a:gdLst/>
              <a:ahLst/>
              <a:cxnLst/>
              <a:rect l="0" t="0" r="0" b="0"/>
              <a:pathLst>
                <a:path w="2832418" h="3064510">
                  <a:moveTo>
                    <a:pt x="0" y="0"/>
                  </a:moveTo>
                  <a:lnTo>
                    <a:pt x="2832418" y="0"/>
                  </a:lnTo>
                  <a:lnTo>
                    <a:pt x="2832418" y="3064510"/>
                  </a:lnTo>
                  <a:lnTo>
                    <a:pt x="0" y="3064510"/>
                  </a:lnTo>
                  <a:lnTo>
                    <a:pt x="0" y="3046730"/>
                  </a:lnTo>
                  <a:lnTo>
                    <a:pt x="2814638" y="3046730"/>
                  </a:lnTo>
                  <a:lnTo>
                    <a:pt x="2814638" y="17780"/>
                  </a:lnTo>
                  <a:lnTo>
                    <a:pt x="0" y="1778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35" name="Shape 12053"/>
            <p:cNvSpPr/>
            <p:nvPr/>
          </p:nvSpPr>
          <p:spPr>
            <a:xfrm>
              <a:off x="2909202" y="179857"/>
              <a:ext cx="2903538" cy="3206751"/>
            </a:xfrm>
            <a:custGeom>
              <a:avLst/>
              <a:gdLst/>
              <a:ahLst/>
              <a:cxnLst/>
              <a:rect l="0" t="0" r="0" b="0"/>
              <a:pathLst>
                <a:path w="2903538" h="3206751">
                  <a:moveTo>
                    <a:pt x="0" y="0"/>
                  </a:moveTo>
                  <a:lnTo>
                    <a:pt x="2903538" y="0"/>
                  </a:lnTo>
                  <a:lnTo>
                    <a:pt x="2903538" y="3206751"/>
                  </a:lnTo>
                  <a:lnTo>
                    <a:pt x="0" y="3206751"/>
                  </a:lnTo>
                  <a:lnTo>
                    <a:pt x="0" y="3153410"/>
                  </a:lnTo>
                  <a:lnTo>
                    <a:pt x="2850197" y="3153410"/>
                  </a:lnTo>
                  <a:lnTo>
                    <a:pt x="2850197" y="53340"/>
                  </a:lnTo>
                  <a:lnTo>
                    <a:pt x="0" y="5334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pic>
          <p:nvPicPr>
            <p:cNvPr id="36" name="Picture 12055"/>
            <p:cNvPicPr/>
            <p:nvPr/>
          </p:nvPicPr>
          <p:blipFill>
            <a:blip r:embed="rId6"/>
            <a:stretch>
              <a:fillRect/>
            </a:stretch>
          </p:blipFill>
          <p:spPr>
            <a:xfrm>
              <a:off x="94564" y="3663467"/>
              <a:ext cx="5579746" cy="3429000"/>
            </a:xfrm>
            <a:prstGeom prst="rect">
              <a:avLst/>
            </a:prstGeom>
          </p:spPr>
        </p:pic>
        <p:pic>
          <p:nvPicPr>
            <p:cNvPr id="37" name="Picture 12057"/>
            <p:cNvPicPr/>
            <p:nvPr/>
          </p:nvPicPr>
          <p:blipFill>
            <a:blip r:embed="rId7"/>
            <a:stretch>
              <a:fillRect/>
            </a:stretch>
          </p:blipFill>
          <p:spPr>
            <a:xfrm>
              <a:off x="108153" y="4090891"/>
              <a:ext cx="5583937" cy="3612106"/>
            </a:xfrm>
            <a:prstGeom prst="rect">
              <a:avLst/>
            </a:prstGeom>
          </p:spPr>
        </p:pic>
        <p:sp>
          <p:nvSpPr>
            <p:cNvPr id="38" name="Shape 12058"/>
            <p:cNvSpPr/>
            <p:nvPr/>
          </p:nvSpPr>
          <p:spPr>
            <a:xfrm>
              <a:off x="76784" y="3645688"/>
              <a:ext cx="2807653" cy="3464560"/>
            </a:xfrm>
            <a:custGeom>
              <a:avLst/>
              <a:gdLst/>
              <a:ahLst/>
              <a:cxnLst/>
              <a:rect l="0" t="0" r="0" b="0"/>
              <a:pathLst>
                <a:path w="2807653" h="3464560">
                  <a:moveTo>
                    <a:pt x="0" y="0"/>
                  </a:moveTo>
                  <a:lnTo>
                    <a:pt x="2807653" y="0"/>
                  </a:lnTo>
                  <a:lnTo>
                    <a:pt x="2807653" y="17780"/>
                  </a:lnTo>
                  <a:lnTo>
                    <a:pt x="17780" y="17780"/>
                  </a:lnTo>
                  <a:lnTo>
                    <a:pt x="17780" y="3446780"/>
                  </a:lnTo>
                  <a:lnTo>
                    <a:pt x="2807653" y="3446780"/>
                  </a:lnTo>
                  <a:lnTo>
                    <a:pt x="2807653" y="3464560"/>
                  </a:lnTo>
                  <a:lnTo>
                    <a:pt x="0" y="346456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39" name="Shape 12059"/>
            <p:cNvSpPr/>
            <p:nvPr/>
          </p:nvSpPr>
          <p:spPr>
            <a:xfrm>
              <a:off x="5664" y="3574568"/>
              <a:ext cx="2878773" cy="3606800"/>
            </a:xfrm>
            <a:custGeom>
              <a:avLst/>
              <a:gdLst/>
              <a:ahLst/>
              <a:cxnLst/>
              <a:rect l="0" t="0" r="0" b="0"/>
              <a:pathLst>
                <a:path w="2878773" h="3606800">
                  <a:moveTo>
                    <a:pt x="0" y="0"/>
                  </a:moveTo>
                  <a:lnTo>
                    <a:pt x="2878773" y="0"/>
                  </a:lnTo>
                  <a:lnTo>
                    <a:pt x="2878773" y="53340"/>
                  </a:lnTo>
                  <a:lnTo>
                    <a:pt x="53340" y="53340"/>
                  </a:lnTo>
                  <a:lnTo>
                    <a:pt x="53340" y="3553460"/>
                  </a:lnTo>
                  <a:lnTo>
                    <a:pt x="2878773" y="3553460"/>
                  </a:lnTo>
                  <a:lnTo>
                    <a:pt x="2878773" y="3606800"/>
                  </a:lnTo>
                  <a:lnTo>
                    <a:pt x="0" y="36068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40" name="Shape 12060"/>
            <p:cNvSpPr/>
            <p:nvPr/>
          </p:nvSpPr>
          <p:spPr>
            <a:xfrm>
              <a:off x="2884437" y="3645688"/>
              <a:ext cx="2807652" cy="3464560"/>
            </a:xfrm>
            <a:custGeom>
              <a:avLst/>
              <a:gdLst/>
              <a:ahLst/>
              <a:cxnLst/>
              <a:rect l="0" t="0" r="0" b="0"/>
              <a:pathLst>
                <a:path w="2807652" h="3464560">
                  <a:moveTo>
                    <a:pt x="0" y="0"/>
                  </a:moveTo>
                  <a:lnTo>
                    <a:pt x="2807652" y="0"/>
                  </a:lnTo>
                  <a:lnTo>
                    <a:pt x="2807652" y="3464560"/>
                  </a:lnTo>
                  <a:lnTo>
                    <a:pt x="0" y="3464560"/>
                  </a:lnTo>
                  <a:lnTo>
                    <a:pt x="0" y="3446780"/>
                  </a:lnTo>
                  <a:lnTo>
                    <a:pt x="2789873" y="3446780"/>
                  </a:lnTo>
                  <a:lnTo>
                    <a:pt x="2789873" y="17780"/>
                  </a:lnTo>
                  <a:lnTo>
                    <a:pt x="0" y="1778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41" name="Shape 12061"/>
            <p:cNvSpPr/>
            <p:nvPr/>
          </p:nvSpPr>
          <p:spPr>
            <a:xfrm>
              <a:off x="2884437" y="3574568"/>
              <a:ext cx="2878773" cy="3606800"/>
            </a:xfrm>
            <a:custGeom>
              <a:avLst/>
              <a:gdLst/>
              <a:ahLst/>
              <a:cxnLst/>
              <a:rect l="0" t="0" r="0" b="0"/>
              <a:pathLst>
                <a:path w="2878773" h="3606800">
                  <a:moveTo>
                    <a:pt x="0" y="0"/>
                  </a:moveTo>
                  <a:lnTo>
                    <a:pt x="2878773" y="0"/>
                  </a:lnTo>
                  <a:lnTo>
                    <a:pt x="2878773" y="3606800"/>
                  </a:lnTo>
                  <a:lnTo>
                    <a:pt x="0" y="3606800"/>
                  </a:lnTo>
                  <a:lnTo>
                    <a:pt x="0" y="3553460"/>
                  </a:lnTo>
                  <a:lnTo>
                    <a:pt x="2825433" y="3553460"/>
                  </a:lnTo>
                  <a:lnTo>
                    <a:pt x="2825433" y="53340"/>
                  </a:lnTo>
                  <a:lnTo>
                    <a:pt x="0" y="5334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grpSp>
      <p:grpSp>
        <p:nvGrpSpPr>
          <p:cNvPr id="42" name="Group 87484"/>
          <p:cNvGrpSpPr/>
          <p:nvPr/>
        </p:nvGrpSpPr>
        <p:grpSpPr>
          <a:xfrm>
            <a:off x="629073" y="3197733"/>
            <a:ext cx="5105834" cy="3172248"/>
            <a:chOff x="0" y="0"/>
            <a:chExt cx="5766638" cy="3172660"/>
          </a:xfrm>
        </p:grpSpPr>
        <p:sp>
          <p:nvSpPr>
            <p:cNvPr id="43" name="Rectangle 11992"/>
            <p:cNvSpPr/>
            <p:nvPr/>
          </p:nvSpPr>
          <p:spPr>
            <a:xfrm>
              <a:off x="5715965" y="2811120"/>
              <a:ext cx="50673" cy="22438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000000"/>
                  </a:solidFill>
                  <a:effectLst/>
                  <a:latin typeface="Times New Roman" panose="02020603050405020304" pitchFamily="18" charset="0"/>
                  <a:ea typeface="Times New Roman" panose="02020603050405020304" pitchFamily="18" charset="0"/>
                </a:rPr>
                <a:t> </a:t>
              </a:r>
              <a:endParaRPr lang="es-PE" sz="1200">
                <a:solidFill>
                  <a:srgbClr val="000000"/>
                </a:solidFill>
                <a:effectLst/>
                <a:latin typeface="Arial" panose="020B0604020202020204" pitchFamily="34" charset="0"/>
                <a:ea typeface="Arial" panose="020B0604020202020204" pitchFamily="34" charset="0"/>
              </a:endParaRPr>
            </a:p>
          </p:txBody>
        </p:sp>
        <p:sp>
          <p:nvSpPr>
            <p:cNvPr id="44" name="Rectangle 11993"/>
            <p:cNvSpPr/>
            <p:nvPr/>
          </p:nvSpPr>
          <p:spPr>
            <a:xfrm>
              <a:off x="0" y="2948280"/>
              <a:ext cx="50673" cy="224380"/>
            </a:xfrm>
            <a:prstGeom prst="rect">
              <a:avLst/>
            </a:prstGeom>
            <a:ln>
              <a:noFill/>
            </a:ln>
          </p:spPr>
          <p:txBody>
            <a:bodyPr vert="horz" lIns="0" tIns="0" rIns="0" bIns="0" rtlCol="0">
              <a:noAutofit/>
            </a:bodyPr>
            <a:lstStyle/>
            <a:p>
              <a:pPr marL="6350" marR="89535" indent="-6350" algn="l">
                <a:lnSpc>
                  <a:spcPct val="107000"/>
                </a:lnSpc>
                <a:spcAft>
                  <a:spcPts val="800"/>
                </a:spcAft>
              </a:pPr>
              <a:r>
                <a:rPr lang="es-PE" sz="1200">
                  <a:solidFill>
                    <a:srgbClr val="000000"/>
                  </a:solidFill>
                  <a:effectLst/>
                  <a:latin typeface="Times New Roman" panose="02020603050405020304" pitchFamily="18" charset="0"/>
                  <a:ea typeface="Times New Roman" panose="02020603050405020304" pitchFamily="18" charset="0"/>
                </a:rPr>
                <a:t> </a:t>
              </a:r>
              <a:endParaRPr lang="es-PE" sz="1200">
                <a:solidFill>
                  <a:srgbClr val="000000"/>
                </a:solidFill>
                <a:effectLst/>
                <a:latin typeface="Arial" panose="020B0604020202020204" pitchFamily="34" charset="0"/>
                <a:ea typeface="Arial" panose="020B0604020202020204" pitchFamily="34" charset="0"/>
              </a:endParaRPr>
            </a:p>
          </p:txBody>
        </p:sp>
        <p:pic>
          <p:nvPicPr>
            <p:cNvPr id="45" name="Picture 12006"/>
            <p:cNvPicPr/>
            <p:nvPr/>
          </p:nvPicPr>
          <p:blipFill>
            <a:blip r:embed="rId8"/>
            <a:stretch>
              <a:fillRect/>
            </a:stretch>
          </p:blipFill>
          <p:spPr>
            <a:xfrm>
              <a:off x="94564" y="88900"/>
              <a:ext cx="5527929" cy="2758440"/>
            </a:xfrm>
            <a:prstGeom prst="rect">
              <a:avLst/>
            </a:prstGeom>
          </p:spPr>
        </p:pic>
        <p:pic>
          <p:nvPicPr>
            <p:cNvPr id="46" name="Picture 12008"/>
            <p:cNvPicPr/>
            <p:nvPr/>
          </p:nvPicPr>
          <p:blipFill>
            <a:blip r:embed="rId9"/>
            <a:stretch>
              <a:fillRect/>
            </a:stretch>
          </p:blipFill>
          <p:spPr>
            <a:xfrm>
              <a:off x="92659" y="86995"/>
              <a:ext cx="5530596" cy="2761488"/>
            </a:xfrm>
            <a:prstGeom prst="rect">
              <a:avLst/>
            </a:prstGeom>
          </p:spPr>
        </p:pic>
        <p:sp>
          <p:nvSpPr>
            <p:cNvPr id="47" name="Shape 12009"/>
            <p:cNvSpPr/>
            <p:nvPr/>
          </p:nvSpPr>
          <p:spPr>
            <a:xfrm>
              <a:off x="76784" y="71120"/>
              <a:ext cx="2781745" cy="2794000"/>
            </a:xfrm>
            <a:custGeom>
              <a:avLst/>
              <a:gdLst/>
              <a:ahLst/>
              <a:cxnLst/>
              <a:rect l="0" t="0" r="0" b="0"/>
              <a:pathLst>
                <a:path w="2781745" h="2794000">
                  <a:moveTo>
                    <a:pt x="0" y="0"/>
                  </a:moveTo>
                  <a:lnTo>
                    <a:pt x="2781745" y="0"/>
                  </a:lnTo>
                  <a:lnTo>
                    <a:pt x="2781745" y="17780"/>
                  </a:lnTo>
                  <a:lnTo>
                    <a:pt x="17780" y="17780"/>
                  </a:lnTo>
                  <a:lnTo>
                    <a:pt x="17780" y="2776220"/>
                  </a:lnTo>
                  <a:lnTo>
                    <a:pt x="2781745" y="2776220"/>
                  </a:lnTo>
                  <a:lnTo>
                    <a:pt x="2781745" y="2794000"/>
                  </a:lnTo>
                  <a:lnTo>
                    <a:pt x="0" y="27940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48" name="Shape 12010"/>
            <p:cNvSpPr/>
            <p:nvPr/>
          </p:nvSpPr>
          <p:spPr>
            <a:xfrm>
              <a:off x="5664" y="0"/>
              <a:ext cx="2852865" cy="2936240"/>
            </a:xfrm>
            <a:custGeom>
              <a:avLst/>
              <a:gdLst/>
              <a:ahLst/>
              <a:cxnLst/>
              <a:rect l="0" t="0" r="0" b="0"/>
              <a:pathLst>
                <a:path w="2852865" h="2936240">
                  <a:moveTo>
                    <a:pt x="0" y="0"/>
                  </a:moveTo>
                  <a:lnTo>
                    <a:pt x="2852865" y="0"/>
                  </a:lnTo>
                  <a:lnTo>
                    <a:pt x="2852865" y="53340"/>
                  </a:lnTo>
                  <a:lnTo>
                    <a:pt x="53340" y="53340"/>
                  </a:lnTo>
                  <a:lnTo>
                    <a:pt x="53340" y="2882901"/>
                  </a:lnTo>
                  <a:lnTo>
                    <a:pt x="2852865" y="2882901"/>
                  </a:lnTo>
                  <a:lnTo>
                    <a:pt x="2852865" y="2936240"/>
                  </a:lnTo>
                  <a:lnTo>
                    <a:pt x="0" y="293624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49" name="Shape 12011"/>
            <p:cNvSpPr/>
            <p:nvPr/>
          </p:nvSpPr>
          <p:spPr>
            <a:xfrm>
              <a:off x="2858529" y="71120"/>
              <a:ext cx="2781744" cy="2794000"/>
            </a:xfrm>
            <a:custGeom>
              <a:avLst/>
              <a:gdLst/>
              <a:ahLst/>
              <a:cxnLst/>
              <a:rect l="0" t="0" r="0" b="0"/>
              <a:pathLst>
                <a:path w="2781744" h="2794000">
                  <a:moveTo>
                    <a:pt x="0" y="0"/>
                  </a:moveTo>
                  <a:lnTo>
                    <a:pt x="2781744" y="0"/>
                  </a:lnTo>
                  <a:lnTo>
                    <a:pt x="2781744" y="2794000"/>
                  </a:lnTo>
                  <a:lnTo>
                    <a:pt x="0" y="2794000"/>
                  </a:lnTo>
                  <a:lnTo>
                    <a:pt x="0" y="2776220"/>
                  </a:lnTo>
                  <a:lnTo>
                    <a:pt x="2763965" y="2776220"/>
                  </a:lnTo>
                  <a:lnTo>
                    <a:pt x="2763965" y="17780"/>
                  </a:lnTo>
                  <a:lnTo>
                    <a:pt x="0" y="1778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sp>
          <p:nvSpPr>
            <p:cNvPr id="50" name="Shape 12012"/>
            <p:cNvSpPr/>
            <p:nvPr/>
          </p:nvSpPr>
          <p:spPr>
            <a:xfrm>
              <a:off x="2858529" y="0"/>
              <a:ext cx="2852865" cy="2936240"/>
            </a:xfrm>
            <a:custGeom>
              <a:avLst/>
              <a:gdLst/>
              <a:ahLst/>
              <a:cxnLst/>
              <a:rect l="0" t="0" r="0" b="0"/>
              <a:pathLst>
                <a:path w="2852865" h="2936240">
                  <a:moveTo>
                    <a:pt x="0" y="0"/>
                  </a:moveTo>
                  <a:lnTo>
                    <a:pt x="2852865" y="0"/>
                  </a:lnTo>
                  <a:lnTo>
                    <a:pt x="2852865" y="2936240"/>
                  </a:lnTo>
                  <a:lnTo>
                    <a:pt x="0" y="2936240"/>
                  </a:lnTo>
                  <a:lnTo>
                    <a:pt x="0" y="2882901"/>
                  </a:lnTo>
                  <a:lnTo>
                    <a:pt x="2799525" y="2882901"/>
                  </a:lnTo>
                  <a:lnTo>
                    <a:pt x="2799525" y="53340"/>
                  </a:lnTo>
                  <a:lnTo>
                    <a:pt x="0" y="5334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es-PE"/>
            </a:p>
          </p:txBody>
        </p:sp>
      </p:grpSp>
    </p:spTree>
    <p:extLst>
      <p:ext uri="{BB962C8B-B14F-4D97-AF65-F5344CB8AC3E}">
        <p14:creationId xmlns:p14="http://schemas.microsoft.com/office/powerpoint/2010/main" val="217077892"/>
      </p:ext>
    </p:extLst>
  </p:cSld>
  <p:clrMapOvr>
    <a:masterClrMapping/>
  </p:clrMapOvr>
  <p:transition spd="slow">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B3E47D0-8385-407F-B5A7-9FE4609111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484776">
            <a:off x="1207811" y="1643270"/>
            <a:ext cx="9213462" cy="2082040"/>
          </a:xfrm>
          <a:prstGeom prst="rect">
            <a:avLst/>
          </a:prstGeom>
        </p:spPr>
      </p:pic>
      <p:pic>
        <p:nvPicPr>
          <p:cNvPr id="11" name="Picture 2" descr="Resultado de imagen para GIF ANIMADO DE ENFERMERA">
            <a:extLst>
              <a:ext uri="{FF2B5EF4-FFF2-40B4-BE49-F238E27FC236}">
                <a16:creationId xmlns:a16="http://schemas.microsoft.com/office/drawing/2014/main" id="{7DE679FD-C724-4E15-B630-CF4C46AC118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34887" y="229195"/>
            <a:ext cx="2531165" cy="276210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n relacionada">
            <a:extLst>
              <a:ext uri="{FF2B5EF4-FFF2-40B4-BE49-F238E27FC236}">
                <a16:creationId xmlns:a16="http://schemas.microsoft.com/office/drawing/2014/main" id="{4999A4DA-EB67-4CB8-9A38-7DE48D4B6C16}"/>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318485" y="2991300"/>
            <a:ext cx="4431539" cy="3329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5505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para frases celebres de lideraz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6352" y="927279"/>
            <a:ext cx="5035640" cy="4494729"/>
          </a:xfrm>
          <a:prstGeom prst="rect">
            <a:avLst/>
          </a:prstGeom>
          <a:solidFill>
            <a:srgbClr val="FFFFFF">
              <a:shade val="85000"/>
            </a:srgbClr>
          </a:solidFill>
          <a:ln w="190500" cap="sq">
            <a:solidFill>
              <a:schemeClr val="accent2"/>
            </a:solidFill>
            <a:miter lim="800000"/>
          </a:ln>
          <a:effectLst>
            <a:outerShdw blurRad="65000" dist="50800" dir="12900000" kx="195000" ky="145000" algn="tl" rotWithShape="0">
              <a:srgbClr val="000000">
                <a:alpha val="30000"/>
              </a:srgbClr>
            </a:outerShdw>
            <a:reflection blurRad="6350" stA="52000" endA="300" endPos="35000" dir="5400000" sy="-100000" algn="bl" rotWithShape="0"/>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28" name="Picture 4" descr="Resultado de imagen para imagenes de motivacion labor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40" y="134291"/>
            <a:ext cx="2880278" cy="276708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8" name="Picture 14" descr="Imagen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992" y="3058733"/>
            <a:ext cx="3398994" cy="3155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1317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719341" y="238907"/>
            <a:ext cx="8229600" cy="1043188"/>
          </a:xfrm>
        </p:spPr>
        <p:style>
          <a:lnRef idx="1">
            <a:schemeClr val="accent2"/>
          </a:lnRef>
          <a:fillRef idx="2">
            <a:schemeClr val="accent2"/>
          </a:fillRef>
          <a:effectRef idx="1">
            <a:schemeClr val="accent2"/>
          </a:effectRef>
          <a:fontRef idx="minor">
            <a:schemeClr val="dk1"/>
          </a:fontRef>
        </p:style>
        <p:txBody>
          <a:bodyPr>
            <a:noAutofit/>
          </a:bodyPr>
          <a:lstStyle/>
          <a:p>
            <a:pPr algn="ctr">
              <a:defRPr/>
            </a:pPr>
            <a:r>
              <a:rPr lang="es-PE" sz="3200" dirty="0">
                <a:latin typeface="Aharoni" pitchFamily="2" charset="-79"/>
                <a:cs typeface="Aharoni" pitchFamily="2" charset="-79"/>
              </a:rPr>
              <a:t>JUSTIFICACION E IMPORTANCIA DE LA INVESTIGACION</a:t>
            </a:r>
          </a:p>
        </p:txBody>
      </p:sp>
      <p:sp>
        <p:nvSpPr>
          <p:cNvPr id="2" name="1 Marcador de contenido"/>
          <p:cNvSpPr>
            <a:spLocks noGrp="1"/>
          </p:cNvSpPr>
          <p:nvPr>
            <p:ph idx="4294967295"/>
          </p:nvPr>
        </p:nvSpPr>
        <p:spPr>
          <a:xfrm>
            <a:off x="772754" y="2047742"/>
            <a:ext cx="10122774" cy="2975018"/>
          </a:xfrm>
        </p:spPr>
        <p:style>
          <a:lnRef idx="1">
            <a:schemeClr val="accent3"/>
          </a:lnRef>
          <a:fillRef idx="2">
            <a:schemeClr val="accent3"/>
          </a:fillRef>
          <a:effectRef idx="1">
            <a:schemeClr val="accent3"/>
          </a:effectRef>
          <a:fontRef idx="minor">
            <a:schemeClr val="dk1"/>
          </a:fontRef>
        </p:style>
        <p:txBody>
          <a:bodyPr>
            <a:noAutofit/>
          </a:bodyPr>
          <a:lstStyle/>
          <a:p>
            <a:pPr marL="0" indent="0" algn="just">
              <a:buNone/>
            </a:pPr>
            <a:r>
              <a:rPr lang="es-PE" sz="1800" b="1" dirty="0" smtClean="0">
                <a:latin typeface="Franklin Gothic Book" panose="020B0503020102020204" pitchFamily="34" charset="0"/>
              </a:rPr>
              <a:t>se </a:t>
            </a:r>
            <a:r>
              <a:rPr lang="es-PE" sz="1800" b="1" dirty="0">
                <a:latin typeface="Franklin Gothic Book" panose="020B0503020102020204" pitchFamily="34" charset="0"/>
              </a:rPr>
              <a:t>pretende evaluar la relación que existe entre la motivación laboral y los estilos de liderazgo de los trabajadores de las Micro redes de la Provincia Bongará </a:t>
            </a:r>
            <a:r>
              <a:rPr lang="es-PE" sz="1800" b="1" dirty="0" smtClean="0">
                <a:latin typeface="Franklin Gothic Book" panose="020B0503020102020204" pitchFamily="34" charset="0"/>
              </a:rPr>
              <a:t>– Amazonas y determinar </a:t>
            </a:r>
            <a:r>
              <a:rPr lang="es-PE" sz="1800" b="1" dirty="0">
                <a:latin typeface="Franklin Gothic Book" panose="020B0503020102020204" pitchFamily="34" charset="0"/>
              </a:rPr>
              <a:t>la motivación laboral entre los trabajadores asistenciales y administrativos y como esta influye con los estilos de liderazgos dentro de un contexto de cambio permanente en el sector salud; el advenimiento de la nueva reforma del aseguramiento universal y las nuevas propuestas estructurales de cambio permiten que el talento humano cambie su visión de cara al siglo XXI.</a:t>
            </a:r>
          </a:p>
        </p:txBody>
      </p:sp>
      <p:pic>
        <p:nvPicPr>
          <p:cNvPr id="32770" name="Picture 2" descr="Resultado de imagen para doctor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014465" y="238907"/>
            <a:ext cx="1762125" cy="2247901"/>
          </a:xfrm>
          <a:prstGeom prst="rect">
            <a:avLst/>
          </a:prstGeom>
          <a:noFill/>
          <a:extLst>
            <a:ext uri="{909E8E84-426E-40DD-AFC4-6F175D3DCCD1}">
              <a14:hiddenFill xmlns:a14="http://schemas.microsoft.com/office/drawing/2010/main">
                <a:solidFill>
                  <a:srgbClr val="FFFFFF"/>
                </a:solidFill>
              </a14:hiddenFill>
            </a:ext>
          </a:extLst>
        </p:spPr>
      </p:pic>
      <p:pic>
        <p:nvPicPr>
          <p:cNvPr id="32772" name="Picture 4" descr="Resultado de imagen para doctor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 y="122714"/>
            <a:ext cx="1537253" cy="2236174"/>
          </a:xfrm>
          <a:prstGeom prst="rect">
            <a:avLst/>
          </a:prstGeom>
          <a:noFill/>
          <a:extLst>
            <a:ext uri="{909E8E84-426E-40DD-AFC4-6F175D3DCCD1}">
              <a14:hiddenFill xmlns:a14="http://schemas.microsoft.com/office/drawing/2010/main">
                <a:solidFill>
                  <a:srgbClr val="FFFFFF"/>
                </a:solidFill>
              </a14:hiddenFill>
            </a:ext>
          </a:extLst>
        </p:spPr>
      </p:pic>
      <p:sp>
        <p:nvSpPr>
          <p:cNvPr id="6" name="2 Rectángulo redondeado">
            <a:extLst>
              <a:ext uri="{FF2B5EF4-FFF2-40B4-BE49-F238E27FC236}">
                <a16:creationId xmlns:a16="http://schemas.microsoft.com/office/drawing/2014/main" id="{1B75D979-3CBE-484C-BE89-A93339404A66}"/>
              </a:ext>
            </a:extLst>
          </p:cNvPr>
          <p:cNvSpPr/>
          <p:nvPr/>
        </p:nvSpPr>
        <p:spPr>
          <a:xfrm>
            <a:off x="4362451" y="1533526"/>
            <a:ext cx="3673475" cy="4032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defTabSz="457200">
              <a:defRPr/>
            </a:pPr>
            <a:r>
              <a:rPr lang="es-PE" dirty="0">
                <a:solidFill>
                  <a:prstClr val="white"/>
                </a:solidFill>
                <a:latin typeface="Aharoni" pitchFamily="2" charset="-79"/>
                <a:cs typeface="Aharoni" pitchFamily="2" charset="-79"/>
              </a:rPr>
              <a:t>CIENTIFICA</a:t>
            </a:r>
          </a:p>
        </p:txBody>
      </p:sp>
    </p:spTree>
    <p:extLst>
      <p:ext uri="{BB962C8B-B14F-4D97-AF65-F5344CB8AC3E}">
        <p14:creationId xmlns:p14="http://schemas.microsoft.com/office/powerpoint/2010/main" val="3625317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847527" y="170190"/>
            <a:ext cx="8229600" cy="648072"/>
          </a:xfrm>
        </p:spPr>
        <p:style>
          <a:lnRef idx="1">
            <a:schemeClr val="accent2"/>
          </a:lnRef>
          <a:fillRef idx="2">
            <a:schemeClr val="accent2"/>
          </a:fillRef>
          <a:effectRef idx="1">
            <a:schemeClr val="accent2"/>
          </a:effectRef>
          <a:fontRef idx="minor">
            <a:schemeClr val="dk1"/>
          </a:fontRef>
        </p:style>
        <p:txBody>
          <a:bodyPr>
            <a:noAutofit/>
          </a:bodyPr>
          <a:lstStyle/>
          <a:p>
            <a:pPr algn="ctr">
              <a:defRPr/>
            </a:pPr>
            <a:r>
              <a:rPr lang="es-PE" sz="3200" b="1" dirty="0"/>
              <a:t>OBJETIVOS</a:t>
            </a:r>
          </a:p>
        </p:txBody>
      </p:sp>
      <p:graphicFrame>
        <p:nvGraphicFramePr>
          <p:cNvPr id="6" name="5 Diagrama"/>
          <p:cNvGraphicFramePr/>
          <p:nvPr>
            <p:extLst>
              <p:ext uri="{D42A27DB-BD31-4B8C-83A1-F6EECF244321}">
                <p14:modId xmlns:p14="http://schemas.microsoft.com/office/powerpoint/2010/main" val="430213184"/>
              </p:ext>
            </p:extLst>
          </p:nvPr>
        </p:nvGraphicFramePr>
        <p:xfrm>
          <a:off x="899468" y="923003"/>
          <a:ext cx="10125718" cy="48214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194" name="Picture 2" descr="Resultado de imagen para atencion en salud gi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47511" y="923003"/>
            <a:ext cx="1952491" cy="195249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Imagen relacionada"/>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92214" y="4017792"/>
            <a:ext cx="3333750" cy="2505076"/>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Resultado de imagen para doctor gif con movimiento"/>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9037024" y="0"/>
            <a:ext cx="33337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254193"/>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06959" y="2451506"/>
            <a:ext cx="8231746" cy="1293028"/>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s-PE" sz="3200" b="1" dirty="0">
                <a:solidFill>
                  <a:schemeClr val="tx1"/>
                </a:solidFill>
                <a:latin typeface="Arial Black" panose="020B0A04020102020204" pitchFamily="34" charset="0"/>
                <a:cs typeface="Aharoni" pitchFamily="2" charset="-79"/>
              </a:rPr>
              <a:t>CAPITULO II</a:t>
            </a:r>
            <a:br>
              <a:rPr lang="es-PE" sz="3200" b="1" dirty="0">
                <a:solidFill>
                  <a:schemeClr val="tx1"/>
                </a:solidFill>
                <a:latin typeface="Arial Black" panose="020B0A04020102020204" pitchFamily="34" charset="0"/>
                <a:cs typeface="Aharoni" pitchFamily="2" charset="-79"/>
              </a:rPr>
            </a:br>
            <a:r>
              <a:rPr lang="es-PE" sz="3200" b="1" dirty="0">
                <a:solidFill>
                  <a:schemeClr val="tx1"/>
                </a:solidFill>
                <a:latin typeface="Arial Black" panose="020B0A04020102020204" pitchFamily="34" charset="0"/>
                <a:cs typeface="Aharoni" pitchFamily="2" charset="-79"/>
              </a:rPr>
              <a:t>MARCO TEORICO CIENTIFICO</a:t>
            </a:r>
          </a:p>
        </p:txBody>
      </p:sp>
      <p:pic>
        <p:nvPicPr>
          <p:cNvPr id="11266" name="Picture 2" descr="Resultado de imagen para atencion en salud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8709" y="2842049"/>
            <a:ext cx="2476500" cy="2476501"/>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Resultado de imagen para doctor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495755" y="471074"/>
            <a:ext cx="19812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2368628"/>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2064694" y="60047"/>
            <a:ext cx="8231746" cy="828595"/>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s-PE" sz="3200" b="1" dirty="0">
                <a:solidFill>
                  <a:schemeClr val="tx1"/>
                </a:solidFill>
                <a:latin typeface="Arial Black" panose="020B0A04020102020204" pitchFamily="34" charset="0"/>
                <a:cs typeface="Aharoni" pitchFamily="2" charset="-79"/>
              </a:rPr>
              <a:t>CAPITULO II</a:t>
            </a:r>
            <a:br>
              <a:rPr lang="es-PE" sz="3200" b="1" dirty="0">
                <a:solidFill>
                  <a:schemeClr val="tx1"/>
                </a:solidFill>
                <a:latin typeface="Arial Black" panose="020B0A04020102020204" pitchFamily="34" charset="0"/>
                <a:cs typeface="Aharoni" pitchFamily="2" charset="-79"/>
              </a:rPr>
            </a:br>
            <a:r>
              <a:rPr lang="es-PE" sz="3200" b="1" dirty="0">
                <a:solidFill>
                  <a:schemeClr val="tx1"/>
                </a:solidFill>
                <a:latin typeface="Arial Black" panose="020B0A04020102020204" pitchFamily="34" charset="0"/>
                <a:cs typeface="Aharoni" pitchFamily="2" charset="-79"/>
              </a:rPr>
              <a:t>MARCO TEORICO CIENTIFICO</a:t>
            </a:r>
          </a:p>
        </p:txBody>
      </p:sp>
      <p:sp>
        <p:nvSpPr>
          <p:cNvPr id="5" name="4 Rectángulo redondeado"/>
          <p:cNvSpPr/>
          <p:nvPr/>
        </p:nvSpPr>
        <p:spPr>
          <a:xfrm>
            <a:off x="3752843" y="989552"/>
            <a:ext cx="5508981" cy="60242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2800" dirty="0">
              <a:solidFill>
                <a:schemeClr val="bg1"/>
              </a:solidFill>
            </a:endParaRPr>
          </a:p>
          <a:p>
            <a:pPr algn="ctr"/>
            <a:r>
              <a:rPr lang="es-PE" sz="2800" dirty="0" smtClean="0">
                <a:solidFill>
                  <a:schemeClr val="bg1"/>
                </a:solidFill>
              </a:rPr>
              <a:t>MOTIVACION LABORAL</a:t>
            </a:r>
            <a:endParaRPr lang="es-PE" sz="2800" dirty="0">
              <a:solidFill>
                <a:schemeClr val="bg1"/>
              </a:solidFill>
            </a:endParaRPr>
          </a:p>
          <a:p>
            <a:pPr algn="ctr"/>
            <a:endParaRPr lang="es-PE" sz="2800" dirty="0">
              <a:solidFill>
                <a:schemeClr val="bg1"/>
              </a:solidFill>
            </a:endParaRPr>
          </a:p>
        </p:txBody>
      </p:sp>
      <p:sp>
        <p:nvSpPr>
          <p:cNvPr id="6" name="CuadroTexto 5"/>
          <p:cNvSpPr txBox="1"/>
          <p:nvPr/>
        </p:nvSpPr>
        <p:spPr>
          <a:xfrm>
            <a:off x="-61909" y="2786011"/>
            <a:ext cx="2299182" cy="1200329"/>
          </a:xfrm>
          <a:prstGeom prst="rect">
            <a:avLst/>
          </a:prstGeom>
          <a:noFill/>
        </p:spPr>
        <p:txBody>
          <a:bodyPr wrap="square" rtlCol="0">
            <a:spAutoFit/>
          </a:bodyPr>
          <a:lstStyle/>
          <a:p>
            <a:pPr algn="ctr"/>
            <a:r>
              <a:rPr lang="es-PE" sz="3600" dirty="0"/>
              <a:t> John W. Atkínson</a:t>
            </a:r>
            <a:endParaRPr lang="es-PE" sz="5400" dirty="0"/>
          </a:p>
        </p:txBody>
      </p:sp>
      <p:sp>
        <p:nvSpPr>
          <p:cNvPr id="7" name="Flecha derecha 6"/>
          <p:cNvSpPr/>
          <p:nvPr/>
        </p:nvSpPr>
        <p:spPr>
          <a:xfrm>
            <a:off x="2237273" y="1223493"/>
            <a:ext cx="9688564" cy="4752303"/>
          </a:xfrm>
          <a:prstGeom prst="rightArrow">
            <a:avLst>
              <a:gd name="adj1" fmla="val 75000"/>
              <a:gd name="adj2" fmla="val 50000"/>
            </a:avLst>
          </a:prstGeom>
          <a:scene3d>
            <a:camera prst="orthographicFront"/>
            <a:lightRig rig="flat" dir="t"/>
          </a:scene3d>
          <a:sp3d z="-190500" extrusionH="12700" prstMaterial="plastic">
            <a:bevelT w="50800" h="50800"/>
          </a:sp3d>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2">
            <a:schemeClr val="accent2">
              <a:alpha val="90000"/>
              <a:tint val="40000"/>
              <a:hueOff val="0"/>
              <a:satOff val="0"/>
              <a:lumOff val="0"/>
              <a:alphaOff val="0"/>
            </a:schemeClr>
          </a:effectRef>
          <a:fontRef idx="minor">
            <a:schemeClr val="dk1">
              <a:hueOff val="0"/>
              <a:satOff val="0"/>
              <a:lumOff val="0"/>
              <a:alphaOff val="0"/>
            </a:schemeClr>
          </a:fontRef>
        </p:style>
      </p:sp>
      <p:sp>
        <p:nvSpPr>
          <p:cNvPr id="9" name="CuadroTexto 8"/>
          <p:cNvSpPr txBox="1"/>
          <p:nvPr/>
        </p:nvSpPr>
        <p:spPr>
          <a:xfrm>
            <a:off x="3752843" y="1926832"/>
            <a:ext cx="5262368" cy="523220"/>
          </a:xfrm>
          <a:prstGeom prst="rect">
            <a:avLst/>
          </a:prstGeom>
          <a:noFill/>
        </p:spPr>
        <p:txBody>
          <a:bodyPr wrap="square" rtlCol="0">
            <a:spAutoFit/>
          </a:bodyPr>
          <a:lstStyle/>
          <a:p>
            <a:r>
              <a:rPr lang="es-PE" sz="2800" b="1" dirty="0" smtClean="0"/>
              <a:t>Teoría </a:t>
            </a:r>
            <a:r>
              <a:rPr lang="es-PE" sz="2800" b="1" dirty="0"/>
              <a:t>de las tres necesidades</a:t>
            </a:r>
            <a:endParaRPr lang="es-PE" sz="2800" dirty="0"/>
          </a:p>
        </p:txBody>
      </p:sp>
      <p:sp>
        <p:nvSpPr>
          <p:cNvPr id="10" name="CuadroTexto 9"/>
          <p:cNvSpPr txBox="1"/>
          <p:nvPr/>
        </p:nvSpPr>
        <p:spPr>
          <a:xfrm>
            <a:off x="2931223" y="2450052"/>
            <a:ext cx="7152220" cy="2708434"/>
          </a:xfrm>
          <a:prstGeom prst="rect">
            <a:avLst/>
          </a:prstGeom>
          <a:noFill/>
        </p:spPr>
        <p:txBody>
          <a:bodyPr wrap="square" rtlCol="0">
            <a:spAutoFit/>
          </a:bodyPr>
          <a:lstStyle/>
          <a:p>
            <a:r>
              <a:rPr lang="es-PE" sz="2800" dirty="0">
                <a:latin typeface="Agency FB" panose="020B0503020202020204" pitchFamily="34" charset="0"/>
              </a:rPr>
              <a:t>personas motivadas tienen tres impulsos:</a:t>
            </a:r>
          </a:p>
          <a:p>
            <a:r>
              <a:rPr lang="es-PE" sz="2800" dirty="0">
                <a:latin typeface="Agency FB" panose="020B0503020202020204" pitchFamily="34" charset="0"/>
              </a:rPr>
              <a:t>La necesidad del </a:t>
            </a:r>
            <a:r>
              <a:rPr lang="es-PE" sz="2800" dirty="0" smtClean="0">
                <a:latin typeface="Agency FB" panose="020B0503020202020204" pitchFamily="34" charset="0"/>
              </a:rPr>
              <a:t>Logro </a:t>
            </a:r>
            <a:r>
              <a:rPr lang="es-PE" sz="2000" dirty="0" smtClean="0"/>
              <a:t>(Reconocidos por sus habilidades, desempeño laboral y recompensados con </a:t>
            </a:r>
            <a:r>
              <a:rPr lang="es-PE" sz="2000" dirty="0" smtClean="0"/>
              <a:t>ascensos)</a:t>
            </a:r>
            <a:endParaRPr lang="es-PE" sz="2000" dirty="0">
              <a:latin typeface="Agency FB" panose="020B0503020202020204" pitchFamily="34" charset="0"/>
            </a:endParaRPr>
          </a:p>
          <a:p>
            <a:r>
              <a:rPr lang="es-PE" sz="2800" dirty="0">
                <a:latin typeface="Agency FB" panose="020B0503020202020204" pitchFamily="34" charset="0"/>
              </a:rPr>
              <a:t>La necesidad del </a:t>
            </a:r>
            <a:r>
              <a:rPr lang="es-PE" sz="2800" dirty="0" smtClean="0">
                <a:latin typeface="Agency FB" panose="020B0503020202020204" pitchFamily="34" charset="0"/>
              </a:rPr>
              <a:t>Poder</a:t>
            </a:r>
            <a:r>
              <a:rPr lang="es-PE" sz="2800" dirty="0"/>
              <a:t> </a:t>
            </a:r>
            <a:r>
              <a:rPr lang="es-PE" sz="2000" dirty="0"/>
              <a:t>(Grado de control que la persona quiere tener sobre su situación )</a:t>
            </a:r>
            <a:endParaRPr lang="es-PE" sz="2000" dirty="0">
              <a:latin typeface="Agency FB" panose="020B0503020202020204" pitchFamily="34" charset="0"/>
            </a:endParaRPr>
          </a:p>
          <a:p>
            <a:r>
              <a:rPr lang="es-PE" sz="2800" dirty="0">
                <a:latin typeface="Agency FB" panose="020B0503020202020204" pitchFamily="34" charset="0"/>
              </a:rPr>
              <a:t>La necesidad de </a:t>
            </a:r>
            <a:r>
              <a:rPr lang="es-PE" sz="2800" dirty="0" smtClean="0">
                <a:latin typeface="Agency FB" panose="020B0503020202020204" pitchFamily="34" charset="0"/>
              </a:rPr>
              <a:t>Afiliación</a:t>
            </a:r>
            <a:r>
              <a:rPr lang="es-PE" sz="2800" dirty="0"/>
              <a:t> </a:t>
            </a:r>
            <a:r>
              <a:rPr lang="es-PE" sz="2000" dirty="0" smtClean="0"/>
              <a:t>(Relaciones interpersonales)</a:t>
            </a:r>
            <a:endParaRPr lang="es-PE" sz="2000" dirty="0">
              <a:latin typeface="Agency FB" panose="020B0503020202020204" pitchFamily="34" charset="0"/>
            </a:endParaRPr>
          </a:p>
          <a:p>
            <a:endParaRPr lang="es-PE" dirty="0"/>
          </a:p>
        </p:txBody>
      </p:sp>
    </p:spTree>
    <p:extLst>
      <p:ext uri="{BB962C8B-B14F-4D97-AF65-F5344CB8AC3E}">
        <p14:creationId xmlns:p14="http://schemas.microsoft.com/office/powerpoint/2010/main" val="2875474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2591826" y="532123"/>
            <a:ext cx="5508981" cy="79208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sz="2800" dirty="0">
              <a:solidFill>
                <a:schemeClr val="bg1"/>
              </a:solidFill>
            </a:endParaRPr>
          </a:p>
          <a:p>
            <a:pPr algn="ctr">
              <a:defRPr/>
            </a:pPr>
            <a:r>
              <a:rPr lang="es-PE" sz="2800" dirty="0" smtClean="0">
                <a:solidFill>
                  <a:schemeClr val="bg1"/>
                </a:solidFill>
              </a:rPr>
              <a:t>ESTILOS DE LIDERAZGO</a:t>
            </a:r>
            <a:endParaRPr lang="es-PE" sz="2800" dirty="0">
              <a:solidFill>
                <a:schemeClr val="bg1"/>
              </a:solidFill>
            </a:endParaRPr>
          </a:p>
          <a:p>
            <a:pPr algn="ctr">
              <a:defRPr/>
            </a:pPr>
            <a:endParaRPr lang="es-PE" sz="2800" dirty="0">
              <a:solidFill>
                <a:schemeClr val="bg1"/>
              </a:solidFill>
            </a:endParaRPr>
          </a:p>
        </p:txBody>
      </p:sp>
      <p:graphicFrame>
        <p:nvGraphicFramePr>
          <p:cNvPr id="6" name="5 Diagrama"/>
          <p:cNvGraphicFramePr/>
          <p:nvPr>
            <p:extLst>
              <p:ext uri="{D42A27DB-BD31-4B8C-83A1-F6EECF244321}">
                <p14:modId xmlns:p14="http://schemas.microsoft.com/office/powerpoint/2010/main" val="3648461601"/>
              </p:ext>
            </p:extLst>
          </p:nvPr>
        </p:nvGraphicFramePr>
        <p:xfrm>
          <a:off x="90152" y="1751528"/>
          <a:ext cx="10895527" cy="33742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Resultado de imagen para gif animados de enfermeras">
            <a:extLst>
              <a:ext uri="{FF2B5EF4-FFF2-40B4-BE49-F238E27FC236}">
                <a16:creationId xmlns:a16="http://schemas.microsoft.com/office/drawing/2014/main" id="{274FE4D4-0EE4-401E-91FC-3E25177390FD}"/>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174607" y="291991"/>
            <a:ext cx="2064439" cy="2064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8614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3341509" y="166501"/>
            <a:ext cx="5508981" cy="79208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PE" sz="2800" dirty="0" smtClean="0">
                <a:solidFill>
                  <a:schemeClr val="bg1"/>
                </a:solidFill>
              </a:rPr>
              <a:t>ESTILOS DE LIDERAZGO</a:t>
            </a:r>
            <a:endParaRPr lang="es-PE" sz="2800" dirty="0">
              <a:solidFill>
                <a:schemeClr val="bg1"/>
              </a:solidFill>
            </a:endParaRPr>
          </a:p>
        </p:txBody>
      </p:sp>
      <p:graphicFrame>
        <p:nvGraphicFramePr>
          <p:cNvPr id="7" name="5 Diagrama">
            <a:extLst>
              <a:ext uri="{FF2B5EF4-FFF2-40B4-BE49-F238E27FC236}">
                <a16:creationId xmlns:a16="http://schemas.microsoft.com/office/drawing/2014/main" id="{DCFDC466-879A-4C8A-9011-01C175ED56A1}"/>
              </a:ext>
            </a:extLst>
          </p:cNvPr>
          <p:cNvGraphicFramePr/>
          <p:nvPr>
            <p:extLst>
              <p:ext uri="{D42A27DB-BD31-4B8C-83A1-F6EECF244321}">
                <p14:modId xmlns:p14="http://schemas.microsoft.com/office/powerpoint/2010/main" val="2398466771"/>
              </p:ext>
            </p:extLst>
          </p:nvPr>
        </p:nvGraphicFramePr>
        <p:xfrm>
          <a:off x="1681080" y="958589"/>
          <a:ext cx="9034143" cy="5150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uadroTexto 1"/>
          <p:cNvSpPr txBox="1"/>
          <p:nvPr/>
        </p:nvSpPr>
        <p:spPr>
          <a:xfrm>
            <a:off x="6494645" y="3800928"/>
            <a:ext cx="3935631" cy="2308324"/>
          </a:xfrm>
          <a:prstGeom prst="rect">
            <a:avLst/>
          </a:prstGeom>
          <a:noFill/>
        </p:spPr>
        <p:txBody>
          <a:bodyPr wrap="square" rtlCol="0">
            <a:spAutoFit/>
          </a:bodyPr>
          <a:lstStyle/>
          <a:p>
            <a:pPr marL="285750" indent="-114300" algn="just">
              <a:buFont typeface="Arial" panose="020B0604020202020204" pitchFamily="34" charset="0"/>
              <a:buChar char="•"/>
            </a:pPr>
            <a:r>
              <a:rPr lang="es-PE" dirty="0">
                <a:latin typeface="Franklin Gothic Medium" panose="020B0603020102020204" pitchFamily="34" charset="0"/>
                <a:cs typeface="Arial" panose="020B0604020202020204" pitchFamily="34" charset="0"/>
              </a:rPr>
              <a:t>Son los diversos patrones que prefieren los líderes para el proceso </a:t>
            </a:r>
            <a:r>
              <a:rPr lang="es-PE" dirty="0" smtClean="0">
                <a:latin typeface="Franklin Gothic Medium" panose="020B0603020102020204" pitchFamily="34" charset="0"/>
                <a:cs typeface="Arial" panose="020B0604020202020204" pitchFamily="34" charset="0"/>
              </a:rPr>
              <a:t>de influir </a:t>
            </a:r>
            <a:r>
              <a:rPr lang="es-PE" dirty="0">
                <a:latin typeface="Franklin Gothic Medium" panose="020B0603020102020204" pitchFamily="34" charset="0"/>
                <a:cs typeface="Arial" panose="020B0604020202020204" pitchFamily="34" charset="0"/>
              </a:rPr>
              <a:t>en los trabajadores y dirigirlos. Las dos funciones del líder </a:t>
            </a:r>
            <a:r>
              <a:rPr lang="es-PE" dirty="0" smtClean="0">
                <a:latin typeface="Franklin Gothic Medium" panose="020B0603020102020204" pitchFamily="34" charset="0"/>
                <a:cs typeface="Arial" panose="020B0604020202020204" pitchFamily="34" charset="0"/>
              </a:rPr>
              <a:t>la relativa </a:t>
            </a:r>
            <a:r>
              <a:rPr lang="es-PE" dirty="0">
                <a:latin typeface="Franklin Gothic Medium" panose="020B0603020102020204" pitchFamily="34" charset="0"/>
                <a:cs typeface="Arial" panose="020B0604020202020204" pitchFamily="34" charset="0"/>
              </a:rPr>
              <a:t>a las tareas y la de mantener al grupo se suelen </a:t>
            </a:r>
            <a:r>
              <a:rPr lang="es-PE" dirty="0" smtClean="0">
                <a:latin typeface="Franklin Gothic Medium" panose="020B0603020102020204" pitchFamily="34" charset="0"/>
                <a:cs typeface="Arial" panose="020B0604020202020204" pitchFamily="34" charset="0"/>
              </a:rPr>
              <a:t>expresar mediante </a:t>
            </a:r>
            <a:r>
              <a:rPr lang="es-PE" dirty="0">
                <a:latin typeface="Franklin Gothic Medium" panose="020B0603020102020204" pitchFamily="34" charset="0"/>
                <a:cs typeface="Arial" panose="020B0604020202020204" pitchFamily="34" charset="0"/>
              </a:rPr>
              <a:t>dos estilos de </a:t>
            </a:r>
            <a:r>
              <a:rPr lang="es-PE" dirty="0" smtClean="0">
                <a:latin typeface="Franklin Gothic Medium" panose="020B0603020102020204" pitchFamily="34" charset="0"/>
                <a:cs typeface="Arial" panose="020B0604020202020204" pitchFamily="34" charset="0"/>
              </a:rPr>
              <a:t>liderazgo</a:t>
            </a:r>
            <a:r>
              <a:rPr lang="es-PE" dirty="0"/>
              <a:t>.</a:t>
            </a:r>
            <a:endParaRPr lang="es-PE" dirty="0">
              <a:latin typeface="Franklin Gothic Medium" panose="020B0603020102020204" pitchFamily="34" charset="0"/>
              <a:cs typeface="Arial" panose="020B0604020202020204" pitchFamily="34" charset="0"/>
            </a:endParaRPr>
          </a:p>
        </p:txBody>
      </p:sp>
      <p:pic>
        <p:nvPicPr>
          <p:cNvPr id="6" name="Picture 2" descr="Resultado de imagen para GIF DE ENFERMERA">
            <a:extLst>
              <a:ext uri="{FF2B5EF4-FFF2-40B4-BE49-F238E27FC236}">
                <a16:creationId xmlns:a16="http://schemas.microsoft.com/office/drawing/2014/main" id="{ACDCC2D9-7E52-44A7-8500-A784A0085190}"/>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65886" y="2112135"/>
            <a:ext cx="3155928" cy="34360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14015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vento principal">
  <a:themeElements>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Evento principal">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vento principal">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TM04033927[[fn=Evento principal]]</Template>
  <TotalTime>3207</TotalTime>
  <Words>2199</Words>
  <Application>Microsoft Office PowerPoint</Application>
  <PresentationFormat>Panorámica</PresentationFormat>
  <Paragraphs>309</Paragraphs>
  <Slides>37</Slides>
  <Notes>0</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37</vt:i4>
      </vt:variant>
    </vt:vector>
  </HeadingPairs>
  <TitlesOfParts>
    <vt:vector size="52" baseType="lpstr">
      <vt:lpstr>Agency FB</vt:lpstr>
      <vt:lpstr>Aharoni</vt:lpstr>
      <vt:lpstr>Amphion</vt:lpstr>
      <vt:lpstr>Andalus</vt:lpstr>
      <vt:lpstr>Arial</vt:lpstr>
      <vt:lpstr>Arial Black</vt:lpstr>
      <vt:lpstr>Arial Narrow</vt:lpstr>
      <vt:lpstr>Berlin Sans FB Demi</vt:lpstr>
      <vt:lpstr>Calibri</vt:lpstr>
      <vt:lpstr>Franklin Gothic Book</vt:lpstr>
      <vt:lpstr>Franklin Gothic Medium</vt:lpstr>
      <vt:lpstr>Impact</vt:lpstr>
      <vt:lpstr>Roboto</vt:lpstr>
      <vt:lpstr>Times New Roman</vt:lpstr>
      <vt:lpstr>Evento principal</vt:lpstr>
      <vt:lpstr>UNIVERSIDAD DE CHICLAYO</vt:lpstr>
      <vt:lpstr>CAPITULO I PROBLEMA DE INVESTIGACION</vt:lpstr>
      <vt:lpstr>Presentación de PowerPoint</vt:lpstr>
      <vt:lpstr>JUSTIFICACION E IMPORTANCIA DE LA INVESTIGACION</vt:lpstr>
      <vt:lpstr>OBJETIVOS</vt:lpstr>
      <vt:lpstr>CAPITULO II MARCO TEORICO CIENTIFICO</vt:lpstr>
      <vt:lpstr>CAPITULO II MARCO TEORICO CIENTIFICO</vt:lpstr>
      <vt:lpstr>Presentación de PowerPoint</vt:lpstr>
      <vt:lpstr>Presentación de PowerPoint</vt:lpstr>
      <vt:lpstr>Presentación de PowerPoint</vt:lpstr>
      <vt:lpstr>Presentación de PowerPoint</vt:lpstr>
      <vt:lpstr>HIPOTESIS ESPECIFICAS</vt:lpstr>
      <vt:lpstr>IDENTIFICACION DE VARIABLES</vt:lpstr>
      <vt:lpstr>VARIABLES</vt:lpstr>
      <vt:lpstr>CAPITULO III MARCO METODOLÓGICO DE LA INVESTIGACIÓN</vt:lpstr>
      <vt:lpstr>Presentación de PowerPoint</vt:lpstr>
      <vt:lpstr>POBLACION Y MUESTRA</vt:lpstr>
      <vt:lpstr>POBLACION Y MUESTRA</vt:lpstr>
      <vt:lpstr> MATERIALES, TÉCNICAS E INSTRUMENTOS  DE RECOLECCIÓN DE DATOS </vt:lpstr>
      <vt:lpstr>ANÁLISIS ESTADÍSTICOS Y REPRESENTACIÓN DE LOS RESULTADOS</vt:lpstr>
      <vt:lpstr>CAPÍTULO IV RESULTADOS DE LA INVESTIGACION</vt:lpstr>
      <vt:lpstr>Presentación de PowerPoint</vt:lpstr>
      <vt:lpstr>Presentación de PowerPoint</vt:lpstr>
      <vt:lpstr>Presentación de PowerPoint</vt:lpstr>
      <vt:lpstr>Presentación de PowerPoint</vt:lpstr>
      <vt:lpstr>Presentación de PowerPoint</vt:lpstr>
      <vt:lpstr>CONCLUSIONES</vt:lpstr>
      <vt:lpstr>CONCLUSIONES</vt:lpstr>
      <vt:lpstr>RECOMENDACIONES</vt:lpstr>
      <vt:lpstr>REFERENCIAS BIBLIOGRAFICAS</vt:lpstr>
      <vt:lpstr>ANEXOS</vt:lpstr>
      <vt:lpstr>Presentación de PowerPoint</vt:lpstr>
      <vt:lpstr>Presentación de PowerPoint</vt:lpstr>
      <vt:lpstr>GALERIA DE FOTOS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 DE CHICLAYO</dc:title>
  <dc:creator>SOFIA</dc:creator>
  <cp:lastModifiedBy>Windows User</cp:lastModifiedBy>
  <cp:revision>202</cp:revision>
  <dcterms:created xsi:type="dcterms:W3CDTF">2017-06-22T03:37:50Z</dcterms:created>
  <dcterms:modified xsi:type="dcterms:W3CDTF">2018-05-25T16:04:37Z</dcterms:modified>
</cp:coreProperties>
</file>